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49"/>
  </p:notesMasterIdLst>
  <p:sldIdLst>
    <p:sldId id="256" r:id="rId2"/>
    <p:sldId id="298" r:id="rId3"/>
    <p:sldId id="300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99" r:id="rId14"/>
    <p:sldId id="269" r:id="rId15"/>
    <p:sldId id="268" r:id="rId16"/>
    <p:sldId id="267" r:id="rId17"/>
    <p:sldId id="272" r:id="rId18"/>
    <p:sldId id="273" r:id="rId19"/>
    <p:sldId id="274" r:id="rId20"/>
    <p:sldId id="275" r:id="rId21"/>
    <p:sldId id="276" r:id="rId22"/>
    <p:sldId id="303" r:id="rId23"/>
    <p:sldId id="277" r:id="rId24"/>
    <p:sldId id="304" r:id="rId25"/>
    <p:sldId id="278" r:id="rId26"/>
    <p:sldId id="279" r:id="rId27"/>
    <p:sldId id="266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3" r:id="rId41"/>
    <p:sldId id="294" r:id="rId42"/>
    <p:sldId id="295" r:id="rId43"/>
    <p:sldId id="296" r:id="rId44"/>
    <p:sldId id="301" r:id="rId45"/>
    <p:sldId id="302" r:id="rId46"/>
    <p:sldId id="297" r:id="rId47"/>
    <p:sldId id="292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8" autoAdjust="0"/>
    <p:restoredTop sz="94668" autoAdjust="0"/>
  </p:normalViewPr>
  <p:slideViewPr>
    <p:cSldViewPr>
      <p:cViewPr varScale="1">
        <p:scale>
          <a:sx n="81" d="100"/>
          <a:sy n="81" d="100"/>
        </p:scale>
        <p:origin x="-103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E3C1791-82D0-465D-A48D-8C325218BAC2}" type="datetimeFigureOut">
              <a:rPr lang="he-IL" smtClean="0"/>
              <a:t>א'/טבת/תשע"ד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309C3E5E-4F46-4F99-94B7-2E737A7B5F8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8758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 arrow symbolizes the time when population fitness has reached 0.99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C3E5E-4F46-4F99-94B7-2E737A7B5F85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96780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December 4,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December 4,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December 4,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December 4,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December 4, 2013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December 4,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December 4, 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December 4,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December 4, 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December 4,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December 4,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December 4,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hdr="0" ftr="0" dt="0"/>
  <p:txStyles>
    <p:titleStyle>
      <a:lvl1pPr algn="l" defTabSz="914400" rtl="1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r" defTabSz="914400" rtl="1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microsoft.com/office/2007/relationships/hdphoto" Target="../media/hdphoto2.wdp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gif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US" sz="4400" b="1" dirty="0"/>
              <a:t>What can </a:t>
            </a:r>
            <a:r>
              <a:rPr lang="en-US" sz="4400" b="1" dirty="0" smtClean="0"/>
              <a:t/>
            </a:r>
            <a:br>
              <a:rPr lang="en-US" sz="4400" b="1" dirty="0" smtClean="0"/>
            </a:br>
            <a:r>
              <a:rPr lang="en-US" sz="4400" b="1" dirty="0" smtClean="0">
                <a:solidFill>
                  <a:schemeClr val="accent5"/>
                </a:solidFill>
              </a:rPr>
              <a:t>population </a:t>
            </a:r>
            <a:r>
              <a:rPr lang="en-US" sz="4400" b="1" dirty="0">
                <a:solidFill>
                  <a:schemeClr val="accent5"/>
                </a:solidFill>
              </a:rPr>
              <a:t>genetics </a:t>
            </a:r>
            <a:r>
              <a:rPr lang="en-US" sz="4400" b="1" dirty="0" smtClean="0">
                <a:solidFill>
                  <a:schemeClr val="accent5"/>
                </a:solidFill>
              </a:rPr>
              <a:t/>
            </a:r>
            <a:br>
              <a:rPr lang="en-US" sz="4400" b="1" dirty="0" smtClean="0">
                <a:solidFill>
                  <a:schemeClr val="accent5"/>
                </a:solidFill>
              </a:rPr>
            </a:br>
            <a:r>
              <a:rPr lang="en-US" sz="4400" b="1" dirty="0" smtClean="0"/>
              <a:t>tell </a:t>
            </a:r>
            <a:r>
              <a:rPr lang="en-US" sz="4400" b="1" dirty="0"/>
              <a:t>us about the </a:t>
            </a:r>
            <a:r>
              <a:rPr lang="en-US" sz="4400" b="1" dirty="0" smtClean="0"/>
              <a:t/>
            </a:r>
            <a:br>
              <a:rPr lang="en-US" sz="4400" b="1" dirty="0" smtClean="0"/>
            </a:br>
            <a:r>
              <a:rPr lang="en-US" sz="4400" b="1" dirty="0" smtClean="0">
                <a:solidFill>
                  <a:srgbClr val="0070C0"/>
                </a:solidFill>
              </a:rPr>
              <a:t>evolution</a:t>
            </a:r>
            <a:r>
              <a:rPr lang="en-US" sz="4400" b="1" dirty="0" smtClean="0"/>
              <a:t> </a:t>
            </a:r>
            <a:br>
              <a:rPr lang="en-US" sz="4400" b="1" dirty="0" smtClean="0"/>
            </a:br>
            <a:r>
              <a:rPr lang="en-US" sz="4400" b="1" dirty="0" smtClean="0"/>
              <a:t>of </a:t>
            </a:r>
            <a:r>
              <a:rPr lang="en-US" sz="4400" b="1" dirty="0"/>
              <a:t>the </a:t>
            </a:r>
            <a:r>
              <a:rPr lang="en-US" sz="4400" b="1" dirty="0" smtClean="0"/>
              <a:t/>
            </a:r>
            <a:br>
              <a:rPr lang="en-US" sz="4400" b="1" dirty="0" smtClean="0"/>
            </a:br>
            <a:r>
              <a:rPr lang="en-US" sz="4400" b="1" dirty="0" smtClean="0">
                <a:solidFill>
                  <a:srgbClr val="00B050"/>
                </a:solidFill>
              </a:rPr>
              <a:t>mutation </a:t>
            </a:r>
            <a:r>
              <a:rPr lang="en-US" sz="4400" b="1" dirty="0">
                <a:solidFill>
                  <a:srgbClr val="00B050"/>
                </a:solidFill>
              </a:rPr>
              <a:t>rate?</a:t>
            </a:r>
            <a:endParaRPr lang="he-IL" sz="4400" b="1" dirty="0">
              <a:solidFill>
                <a:srgbClr val="00B05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8075240" cy="1796752"/>
          </a:xfrm>
        </p:spPr>
        <p:txBody>
          <a:bodyPr>
            <a:normAutofit fontScale="55000" lnSpcReduction="20000"/>
          </a:bodyPr>
          <a:lstStyle/>
          <a:p>
            <a:pPr rtl="0"/>
            <a:r>
              <a:rPr lang="en-US" sz="3800" dirty="0" err="1" smtClean="0"/>
              <a:t>Yoav</a:t>
            </a:r>
            <a:r>
              <a:rPr lang="en-US" sz="3800" dirty="0" smtClean="0"/>
              <a:t> ram</a:t>
            </a:r>
          </a:p>
          <a:p>
            <a:pPr rtl="0"/>
            <a:r>
              <a:rPr lang="en-US" sz="2500" dirty="0" smtClean="0"/>
              <a:t>Evolutionary theory </a:t>
            </a:r>
            <a:r>
              <a:rPr lang="en-US" sz="2500" dirty="0" smtClean="0"/>
              <a:t>&amp; </a:t>
            </a:r>
            <a:r>
              <a:rPr lang="en-US" sz="2500" dirty="0" smtClean="0"/>
              <a:t>Population genetics / Fall 2013</a:t>
            </a:r>
            <a:endParaRPr lang="en-US" sz="2500" dirty="0" smtClean="0"/>
          </a:p>
          <a:p>
            <a:pPr rtl="0"/>
            <a:endParaRPr lang="en-US" dirty="0" smtClean="0">
              <a:solidFill>
                <a:schemeClr val="tx1"/>
              </a:solidFill>
            </a:endParaRP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Life </a:t>
            </a:r>
            <a:r>
              <a:rPr lang="en-US" dirty="0" smtClean="0">
                <a:solidFill>
                  <a:schemeClr val="tx1"/>
                </a:solidFill>
              </a:rPr>
              <a:t>sciences faculty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Tel-</a:t>
            </a:r>
            <a:r>
              <a:rPr lang="en-US" dirty="0" err="1" smtClean="0">
                <a:solidFill>
                  <a:schemeClr val="tx1"/>
                </a:solidFill>
              </a:rPr>
              <a:t>aviv</a:t>
            </a:r>
            <a:r>
              <a:rPr lang="en-US" dirty="0" smtClean="0">
                <a:solidFill>
                  <a:schemeClr val="tx1"/>
                </a:solidFill>
              </a:rPr>
              <a:t> University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11 November 2013</a:t>
            </a:r>
            <a:endParaRPr lang="en-US" dirty="0" smtClean="0">
              <a:solidFill>
                <a:schemeClr val="tx1"/>
              </a:solidFill>
            </a:endParaRPr>
          </a:p>
          <a:p>
            <a:pPr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322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Evolution in a dynamic environment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826768" cy="4373563"/>
          </a:xfrm>
        </p:spPr>
        <p:txBody>
          <a:bodyPr>
            <a:no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b="0" dirty="0" smtClean="0"/>
              <a:t>In changing environments rapid adaptation can be favored by natural selection (</a:t>
            </a:r>
            <a:r>
              <a:rPr lang="en-US" sz="2400" b="0" i="1" dirty="0" smtClean="0"/>
              <a:t>adaptability</a:t>
            </a:r>
            <a:r>
              <a:rPr lang="en-US" sz="2400" b="0" dirty="0" smtClean="0"/>
              <a:t>)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b="0" dirty="0" smtClean="0"/>
              <a:t>The mutation rate must balance between </a:t>
            </a:r>
            <a:r>
              <a:rPr lang="en-US" sz="2400" b="0" i="1" dirty="0" smtClean="0"/>
              <a:t>adaptability </a:t>
            </a:r>
            <a:r>
              <a:rPr lang="en-US" sz="2400" b="0" dirty="0" smtClean="0"/>
              <a:t>and </a:t>
            </a:r>
            <a:r>
              <a:rPr lang="en-US" sz="2400" b="0" i="1" dirty="0" smtClean="0"/>
              <a:t>adaptedness</a:t>
            </a:r>
            <a:endParaRPr lang="he-IL" sz="2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2" descr="D:\projects\sim\presentation\seas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448" y="1589112"/>
            <a:ext cx="3810000" cy="4504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19630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859216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Mutators in oscillating 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Model: Leigh, Am Nat 1970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Fitness locus with alleles </a:t>
            </a:r>
            <a:r>
              <a:rPr lang="en-US" b="0" i="1" dirty="0" smtClean="0"/>
              <a:t>A</a:t>
            </a:r>
            <a:r>
              <a:rPr lang="en-US" b="0" dirty="0" smtClean="0"/>
              <a:t> and </a:t>
            </a:r>
            <a:r>
              <a:rPr lang="en-US" b="0" i="1" dirty="0" smtClean="0"/>
              <a:t>a</a:t>
            </a:r>
            <a:r>
              <a:rPr lang="en-US" b="0" dirty="0" smtClean="0"/>
              <a:t> like before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The environmental changes every </a:t>
            </a:r>
            <a:r>
              <a:rPr lang="en-US" b="0" i="1" dirty="0" smtClean="0"/>
              <a:t>n</a:t>
            </a:r>
            <a:r>
              <a:rPr lang="en-US" b="0" dirty="0" smtClean="0"/>
              <a:t> generations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When it changes, fitness(</a:t>
            </a:r>
            <a:r>
              <a:rPr lang="en-US" b="0" i="1" dirty="0" smtClean="0"/>
              <a:t>A</a:t>
            </a:r>
            <a:r>
              <a:rPr lang="en-US" b="0" dirty="0" smtClean="0"/>
              <a:t>) &lt; fitness(</a:t>
            </a:r>
            <a:r>
              <a:rPr lang="en-US" b="0" i="1" dirty="0" smtClean="0"/>
              <a:t>a</a:t>
            </a:r>
            <a:r>
              <a:rPr lang="en-US" b="0" dirty="0" smtClean="0"/>
              <a:t>) and vice versa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b="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dirty="0" smtClean="0"/>
              <a:t>The optimal mutation rate is now 1/</a:t>
            </a:r>
            <a:r>
              <a:rPr lang="en-US" i="1" dirty="0" smtClean="0"/>
              <a:t>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For </a:t>
            </a:r>
            <a:r>
              <a:rPr lang="en-US" b="0" i="1" dirty="0" smtClean="0"/>
              <a:t>n</a:t>
            </a:r>
            <a:r>
              <a:rPr lang="en-US" b="0" dirty="0" smtClean="0"/>
              <a:t>=1,000 the mutation rate is 10</a:t>
            </a:r>
            <a:r>
              <a:rPr lang="en-US" b="0" baseline="30000" dirty="0" smtClean="0"/>
              <a:t>-3</a:t>
            </a:r>
            <a:endParaRPr lang="en-US" b="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Much higher than 10</a:t>
            </a:r>
            <a:r>
              <a:rPr lang="en-US" b="0" baseline="30000" dirty="0" smtClean="0"/>
              <a:t>-7</a:t>
            </a:r>
            <a:r>
              <a:rPr lang="en-US" b="0" dirty="0" smtClean="0"/>
              <a:t>, the rate of mutation per gene </a:t>
            </a:r>
          </a:p>
          <a:p>
            <a:pPr algn="l" rtl="0"/>
            <a:r>
              <a:rPr lang="en-US" b="0" dirty="0"/>
              <a:t>	</a:t>
            </a:r>
            <a:r>
              <a:rPr lang="en-US" b="0" dirty="0" smtClean="0"/>
              <a:t>				(Drake, PNAS 1991)</a:t>
            </a:r>
          </a:p>
          <a:p>
            <a:pPr algn="l" rtl="0"/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716016" y="6488668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18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787208" cy="1371600"/>
          </a:xfrm>
        </p:spPr>
        <p:txBody>
          <a:bodyPr>
            <a:normAutofit/>
          </a:bodyPr>
          <a:lstStyle/>
          <a:p>
            <a:r>
              <a:rPr lang="en-US" dirty="0"/>
              <a:t>Mutators in oscillating </a:t>
            </a:r>
            <a:r>
              <a:rPr lang="en-US" dirty="0" smtClean="0"/>
              <a:t>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The optimal mutation rate is now 1/</a:t>
            </a:r>
            <a:r>
              <a:rPr lang="en-US" i="1" dirty="0"/>
              <a:t>n</a:t>
            </a:r>
          </a:p>
          <a:p>
            <a:pPr algn="l" rtl="0"/>
            <a:endParaRPr lang="en-US" i="1" dirty="0" smtClean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MSB model -&gt; </a:t>
            </a:r>
            <a:r>
              <a:rPr lang="en-US" b="0" i="1" dirty="0" smtClean="0"/>
              <a:t>n</a:t>
            </a:r>
            <a:r>
              <a:rPr lang="en-US" b="0" dirty="0" smtClean="0"/>
              <a:t> is large -&gt; slowly changing environments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Selection </a:t>
            </a:r>
            <a:r>
              <a:rPr lang="en-US" b="0" dirty="0"/>
              <a:t>for the standing variation generated by </a:t>
            </a:r>
            <a:r>
              <a:rPr lang="en-US" b="0" dirty="0" smtClean="0"/>
              <a:t>mutators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Local mutators? Same </a:t>
            </a:r>
            <a:r>
              <a:rPr lang="en-US" b="0" i="1" dirty="0" smtClean="0"/>
              <a:t>n</a:t>
            </a:r>
            <a:r>
              <a:rPr lang="en-US" b="0" dirty="0" smtClean="0"/>
              <a:t> for all loci? Averaging on all loci?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b="0" dirty="0"/>
          </a:p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4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859216" cy="4373563"/>
          </a:xfrm>
        </p:spPr>
        <p:txBody>
          <a:bodyPr/>
          <a:lstStyle/>
          <a:p>
            <a:pPr algn="l" rtl="0"/>
            <a:r>
              <a:rPr lang="en-US" dirty="0" smtClean="0">
                <a:solidFill>
                  <a:schemeClr val="tx2"/>
                </a:solidFill>
              </a:rPr>
              <a:t>Within species</a:t>
            </a:r>
            <a:endParaRPr lang="en-US" dirty="0">
              <a:solidFill>
                <a:schemeClr val="tx2"/>
              </a:solidFill>
            </a:endParaRPr>
          </a:p>
          <a:p>
            <a:pPr algn="l" rtl="0"/>
            <a:r>
              <a:rPr lang="en-US" b="0" dirty="0" smtClean="0"/>
              <a:t>Mutation rate in 69 natural populations of </a:t>
            </a:r>
            <a:r>
              <a:rPr lang="en-US" b="0" i="1" dirty="0" smtClean="0"/>
              <a:t>E. coli</a:t>
            </a:r>
            <a:r>
              <a:rPr lang="en-US" b="0" dirty="0" smtClean="0"/>
              <a:t> – </a:t>
            </a:r>
            <a:r>
              <a:rPr lang="en-US" b="0" dirty="0" err="1" smtClean="0"/>
              <a:t>Matic</a:t>
            </a:r>
            <a:r>
              <a:rPr lang="en-US" b="0" dirty="0" smtClean="0"/>
              <a:t> et al. 1997</a:t>
            </a:r>
            <a:endParaRPr lang="he-IL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35696" y="2628902"/>
            <a:ext cx="5472608" cy="411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9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Mutators in adaptive evolution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Model: </a:t>
            </a:r>
            <a:r>
              <a:rPr lang="en-US" b="0" dirty="0" err="1" smtClean="0"/>
              <a:t>Taddei</a:t>
            </a:r>
            <a:r>
              <a:rPr lang="en-US" b="0" dirty="0"/>
              <a:t> </a:t>
            </a:r>
            <a:r>
              <a:rPr lang="en-US" b="0" dirty="0" smtClean="0"/>
              <a:t>et al., Nature 1997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Multiple-locus simulations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Single environmental change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No standing variation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Mutation at the mutator locus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b="0" dirty="0"/>
          </a:p>
          <a:p>
            <a:pPr algn="l" rtl="0"/>
            <a:endParaRPr lang="en-US" b="0" dirty="0"/>
          </a:p>
          <a:p>
            <a:pPr algn="l" rtl="0"/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716016" y="6488668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pic>
        <p:nvPicPr>
          <p:cNvPr id="6" name="Picture 3" descr="D:\My Documents\yoavram\sim\presentation\EscherichiaColi_NIAI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782307"/>
            <a:ext cx="3255883" cy="273761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7225639" y="3717032"/>
            <a:ext cx="10187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</a:rPr>
              <a:t>E. coli</a:t>
            </a:r>
            <a:endParaRPr lang="he-I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57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Adaptation with mutator alleles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2" descr="http://www.nature.com/nature/journal/v387/n6634/images/387700ab.tif.2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62"/>
          <a:stretch/>
        </p:blipFill>
        <p:spPr bwMode="auto">
          <a:xfrm>
            <a:off x="107504" y="1844824"/>
            <a:ext cx="8179308" cy="470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976664" y="5301208"/>
            <a:ext cx="2555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Taddei</a:t>
            </a:r>
            <a:r>
              <a:rPr lang="en-US" sz="1400" dirty="0" smtClean="0"/>
              <a:t>, et al. Nature </a:t>
            </a:r>
            <a:r>
              <a:rPr lang="en-US" sz="1400" dirty="0"/>
              <a:t>1997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72608" y="2260299"/>
            <a:ext cx="504056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788024" y="2185119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x</a:t>
            </a:r>
            <a:r>
              <a:rPr lang="en-US" sz="1400" dirty="0" smtClean="0"/>
              <a:t>10</a:t>
            </a:r>
            <a:endParaRPr lang="he-IL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3995936" y="2195572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x100</a:t>
            </a:r>
            <a:endParaRPr lang="he-IL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2195736" y="2420888"/>
            <a:ext cx="165618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x1,000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403266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nature.com/nature/journal/v387/n6634/images/387700ab.tif.2.gif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b="50000"/>
          <a:stretch/>
        </p:blipFill>
        <p:spPr bwMode="auto">
          <a:xfrm>
            <a:off x="179512" y="1575148"/>
            <a:ext cx="8640960" cy="499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Rise and fall of the mutator allele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444208" y="5301208"/>
            <a:ext cx="2555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Taddei</a:t>
            </a:r>
            <a:r>
              <a:rPr lang="en-US" sz="1400" dirty="0" smtClean="0"/>
              <a:t>, et al. Nature </a:t>
            </a:r>
            <a:r>
              <a:rPr lang="en-US" sz="1400" dirty="0"/>
              <a:t>1997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4208" y="1700808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x</a:t>
            </a:r>
            <a:r>
              <a:rPr lang="en-US" sz="1400" dirty="0" smtClean="0"/>
              <a:t>10</a:t>
            </a:r>
            <a:endParaRPr lang="he-IL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2339752" y="2564904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x100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691680" y="5023825"/>
            <a:ext cx="79208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x1,000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358635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26781" r="40303" b="15242"/>
          <a:stretch/>
        </p:blipFill>
        <p:spPr>
          <a:xfrm>
            <a:off x="855406" y="2562577"/>
            <a:ext cx="7244986" cy="4106591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>
                <a:solidFill>
                  <a:schemeClr val="tx2"/>
                </a:solidFill>
              </a:rPr>
              <a:t>Within </a:t>
            </a:r>
            <a:r>
              <a:rPr lang="en-US" dirty="0" smtClean="0">
                <a:solidFill>
                  <a:schemeClr val="tx2"/>
                </a:solidFill>
              </a:rPr>
              <a:t>individuals</a:t>
            </a:r>
          </a:p>
          <a:p>
            <a:pPr algn="l" rtl="0"/>
            <a:r>
              <a:rPr lang="en-US" b="0" dirty="0" smtClean="0"/>
              <a:t>DNA polymerase error rate – Lynch 2011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91680" y="2771636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5650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898776" cy="4373563"/>
          </a:xfrm>
        </p:spPr>
        <p:txBody>
          <a:bodyPr/>
          <a:lstStyle/>
          <a:p>
            <a:pPr algn="l" rtl="0"/>
            <a:r>
              <a:rPr lang="en-US" dirty="0" smtClean="0"/>
              <a:t>In </a:t>
            </a:r>
            <a:r>
              <a:rPr lang="en-US" i="1" dirty="0" smtClean="0"/>
              <a:t>E. coli:</a:t>
            </a:r>
            <a:endParaRPr lang="en-US" b="0" i="1" dirty="0" smtClean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Error prone polymerase induced by stress responses:</a:t>
            </a:r>
          </a:p>
          <a:p>
            <a:pPr marL="800100" lvl="1" indent="-342900" algn="l" rtl="0"/>
            <a:r>
              <a:rPr lang="en-US" b="0" dirty="0" smtClean="0"/>
              <a:t>SOS response</a:t>
            </a:r>
          </a:p>
          <a:p>
            <a:pPr marL="800100" lvl="1" indent="-342900" algn="l" rtl="0"/>
            <a:r>
              <a:rPr lang="en-US" b="0" dirty="0" smtClean="0"/>
              <a:t>DNA damage</a:t>
            </a:r>
          </a:p>
          <a:p>
            <a:pPr marL="800100" lvl="1" indent="-342900" algn="l" rtl="0"/>
            <a:r>
              <a:rPr lang="en-US" b="0" dirty="0" smtClean="0"/>
              <a:t>Starvation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Mismatch repair system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Other mechanisms:</a:t>
            </a:r>
          </a:p>
          <a:p>
            <a:pPr marL="800100" lvl="1" indent="-342900" algn="l" rtl="0"/>
            <a:r>
              <a:rPr lang="en-US" dirty="0" err="1" smtClean="0"/>
              <a:t>Galhardo</a:t>
            </a:r>
            <a:r>
              <a:rPr lang="en-US" dirty="0" smtClean="0"/>
              <a:t> et al. 2007</a:t>
            </a:r>
          </a:p>
          <a:p>
            <a:pPr marL="800100" lvl="1" indent="-342900" algn="l" rtl="0"/>
            <a:r>
              <a:rPr lang="en-US" dirty="0" smtClean="0"/>
              <a:t>Al </a:t>
            </a:r>
            <a:r>
              <a:rPr lang="en-US" dirty="0" err="1" smtClean="0"/>
              <a:t>Mamun</a:t>
            </a:r>
            <a:r>
              <a:rPr lang="en-US" dirty="0" smtClean="0"/>
              <a:t>, Science 2012</a:t>
            </a:r>
          </a:p>
          <a:p>
            <a:pPr marL="800100" lvl="1" indent="-342900" algn="l" rtl="0"/>
            <a:endParaRPr lang="en-US" b="0" dirty="0"/>
          </a:p>
          <a:p>
            <a:pPr marL="342900" indent="-342900"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76256" y="1340768"/>
            <a:ext cx="28083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1600" dirty="0" smtClean="0"/>
              <a:t>Rosenberg et al. 2012</a:t>
            </a:r>
            <a:endParaRPr lang="he-IL" sz="1600" dirty="0"/>
          </a:p>
        </p:txBody>
      </p:sp>
    </p:spTree>
    <p:extLst>
      <p:ext uri="{BB962C8B-B14F-4D97-AF65-F5344CB8AC3E}">
        <p14:creationId xmlns:p14="http://schemas.microsoft.com/office/powerpoint/2010/main" val="153881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68168" y="173981"/>
            <a:ext cx="2164434" cy="2160379"/>
            <a:chOff x="168168" y="173981"/>
            <a:chExt cx="2164434" cy="2160379"/>
          </a:xfrm>
        </p:grpSpPr>
        <p:pic>
          <p:nvPicPr>
            <p:cNvPr id="7" name="Picture 5" descr="D:\My Documents\yoavram\sim\presentation\Chlamydomonas_(10000x)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3"/>
            <a:stretch/>
          </p:blipFill>
          <p:spPr bwMode="auto">
            <a:xfrm>
              <a:off x="172602" y="223696"/>
              <a:ext cx="2160000" cy="211066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68168" y="173981"/>
              <a:ext cx="14542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Green </a:t>
              </a:r>
              <a:r>
                <a:rPr lang="en-US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algea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54346" y="2763416"/>
            <a:ext cx="2160000" cy="1656184"/>
            <a:chOff x="154346" y="2622253"/>
            <a:chExt cx="2160000" cy="1656184"/>
          </a:xfrm>
        </p:grpSpPr>
        <p:pic>
          <p:nvPicPr>
            <p:cNvPr id="10" name="Picture 4" descr="D:\My Documents\yoavram\sim\presentation\Bacillus_subtili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2622253"/>
              <a:ext cx="2160000" cy="16200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66395" y="3909105"/>
              <a:ext cx="18133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B</a:t>
              </a:r>
              <a:r>
                <a:rPr lang="en-US" i="1" dirty="0"/>
                <a:t>acillus </a:t>
              </a:r>
              <a:r>
                <a:rPr lang="en-US" i="1" dirty="0" err="1" smtClean="0"/>
                <a:t>subtilis</a:t>
              </a:r>
              <a:endParaRPr lang="he-IL" i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54346" y="4800600"/>
            <a:ext cx="2190635" cy="1752600"/>
            <a:chOff x="154346" y="4495800"/>
            <a:chExt cx="2190635" cy="1752600"/>
          </a:xfrm>
        </p:grpSpPr>
        <p:pic>
          <p:nvPicPr>
            <p:cNvPr id="13" name="Picture 2" descr="Drosophila melanogaster - side (aka)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4495800"/>
              <a:ext cx="2160000" cy="1674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467544" y="5879068"/>
              <a:ext cx="18774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D. Melanogaster</a:t>
              </a:r>
              <a:endParaRPr lang="he-IL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403569" y="292082"/>
            <a:ext cx="1921281" cy="1696758"/>
            <a:chOff x="2572675" y="2659186"/>
            <a:chExt cx="1921281" cy="1696758"/>
          </a:xfrm>
        </p:grpSpPr>
        <p:pic>
          <p:nvPicPr>
            <p:cNvPr id="16" name="Picture 4" descr="http://upload.wikimedia.org/wikipedia/commons/thumb/6/6a/CelegansGoldsteinLabUNC.jpg/200px-CelegansGoldsteinLabUNC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8956" y="2659186"/>
              <a:ext cx="1905000" cy="1619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2572675" y="3986612"/>
              <a:ext cx="13644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Nematodes</a:t>
              </a:r>
              <a:endParaRPr lang="he-IL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838450" y="4838700"/>
            <a:ext cx="2571750" cy="1790700"/>
            <a:chOff x="2623369" y="4533900"/>
            <a:chExt cx="2571750" cy="1790700"/>
          </a:xfrm>
        </p:grpSpPr>
        <p:pic>
          <p:nvPicPr>
            <p:cNvPr id="19" name="Picture 6" descr="http://upload.wikimedia.org/wikipedia/commons/thumb/0/0a/TB_Culture.jpg/270px-TB_Culture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369" y="4533900"/>
              <a:ext cx="2571750" cy="17145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3064227" y="5955268"/>
              <a:ext cx="1736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 smtClean="0">
                  <a:solidFill>
                    <a:schemeClr val="bg1"/>
                  </a:solidFill>
                </a:rPr>
                <a:t>M. tuberculosis</a:t>
              </a:r>
              <a:endParaRPr lang="he-IL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943600" y="2365524"/>
            <a:ext cx="2381250" cy="2017892"/>
            <a:chOff x="6477000" y="2641545"/>
            <a:chExt cx="2381250" cy="2017892"/>
          </a:xfrm>
        </p:grpSpPr>
        <p:pic>
          <p:nvPicPr>
            <p:cNvPr id="22" name="Picture 8" descr="http://upload.wikimedia.org/wikipedia/commons/thumb/3/32/EscherichiaColi_NIAID.jpg/250px-EscherichiaColi_NIAID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2659186"/>
              <a:ext cx="2381250" cy="2000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8036773" y="2641545"/>
              <a:ext cx="8130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E. coli</a:t>
              </a:r>
              <a:endParaRPr lang="he-IL" i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084168" y="4838700"/>
            <a:ext cx="2240682" cy="1674933"/>
            <a:chOff x="-2426778" y="3052406"/>
            <a:chExt cx="2240682" cy="1674933"/>
          </a:xfrm>
        </p:grpSpPr>
        <p:pic>
          <p:nvPicPr>
            <p:cNvPr id="25" name="Picture 10" descr="http://upload.wikimedia.org/wikipedia/commons/thumb/7/74/Listeria_monocytogenes_PHIL_2287_lores.jpg/230px-Listeria_monocytogenes_PHIL_2287_lores.jp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78" b="21667"/>
            <a:stretch/>
          </p:blipFill>
          <p:spPr bwMode="auto">
            <a:xfrm>
              <a:off x="-2376846" y="3052406"/>
              <a:ext cx="2190750" cy="1636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/>
            <p:cNvSpPr/>
            <p:nvPr/>
          </p:nvSpPr>
          <p:spPr>
            <a:xfrm>
              <a:off x="-2426778" y="4358007"/>
              <a:ext cx="21339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/>
                <a:t> L. </a:t>
              </a:r>
              <a:r>
                <a:rPr lang="en-US" i="1" dirty="0" err="1"/>
                <a:t>monocytogenes</a:t>
              </a:r>
              <a:endParaRPr lang="he-IL" i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636675" y="2204896"/>
            <a:ext cx="2799421" cy="2214704"/>
            <a:chOff x="6100066" y="223696"/>
            <a:chExt cx="2799421" cy="2214704"/>
          </a:xfrm>
        </p:grpSpPr>
        <p:pic>
          <p:nvPicPr>
            <p:cNvPr id="29" name="Picture 12" descr="natural alternative cancer treatments therapy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066" y="223696"/>
              <a:ext cx="2758184" cy="2206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/>
            <p:cNvSpPr/>
            <p:nvPr/>
          </p:nvSpPr>
          <p:spPr>
            <a:xfrm>
              <a:off x="6880986" y="2069068"/>
              <a:ext cx="20185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Breast cancer cell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3" name="Title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he-IL" dirty="0" smtClean="0"/>
              <a:t>	</a:t>
            </a:r>
            <a:r>
              <a:rPr lang="en-US" dirty="0" smtClean="0"/>
              <a:t>      Evidence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9287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Between species</a:t>
            </a:r>
          </a:p>
          <a:p>
            <a:pPr algn="l" rtl="0"/>
            <a:r>
              <a:rPr lang="en-US" b="0" dirty="0" smtClean="0"/>
              <a:t>Rates are in average number of measurable mutations per genome per generation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DDA39DD-F56F-4D5B-9830-607597A41E0F}" type="slidenum">
              <a:rPr lang="he-IL" smtClean="0"/>
              <a:pPr algn="r"/>
              <a:t>2</a:t>
            </a:fld>
            <a:endParaRPr lang="he-IL" dirty="0"/>
          </a:p>
        </p:txBody>
      </p:sp>
      <p:pic>
        <p:nvPicPr>
          <p:cNvPr id="6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843808" y="3212976"/>
            <a:ext cx="3384375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endParaRPr lang="he-IL" sz="2000" dirty="0" smtClean="0"/>
          </a:p>
          <a:p>
            <a:pPr algn="ctr" rtl="0"/>
            <a:r>
              <a:rPr lang="en-US" sz="2000" dirty="0" smtClean="0"/>
              <a:t>Flies: </a:t>
            </a:r>
            <a:r>
              <a:rPr lang="he-IL" sz="2000" dirty="0" smtClean="0"/>
              <a:t>0.455</a:t>
            </a:r>
          </a:p>
          <a:p>
            <a:pPr algn="ctr" rtl="0"/>
            <a:r>
              <a:rPr lang="en-US" sz="1400" dirty="0" err="1" smtClean="0"/>
              <a:t>Keightley</a:t>
            </a:r>
            <a:r>
              <a:rPr lang="en-US" sz="1400" dirty="0" smtClean="0"/>
              <a:t> et al. Gen Res 2009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89384" y="3677543"/>
            <a:ext cx="2438400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Bacteria: </a:t>
            </a:r>
            <a:r>
              <a:rPr lang="he-IL" sz="2000" dirty="0" smtClean="0"/>
              <a:t> 0.0004</a:t>
            </a:r>
          </a:p>
          <a:p>
            <a:pPr algn="ctr" rtl="0"/>
            <a:r>
              <a:rPr lang="en-US" sz="1400" dirty="0" err="1" smtClean="0"/>
              <a:t>Wielgoss</a:t>
            </a:r>
            <a:r>
              <a:rPr lang="en-US" sz="1400" dirty="0" smtClean="0"/>
              <a:t> et al. G3 2011</a:t>
            </a:r>
            <a:endParaRPr lang="he-IL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228184" y="3245495"/>
            <a:ext cx="2984309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Humans: </a:t>
            </a:r>
            <a:r>
              <a:rPr lang="he-IL" sz="2000" dirty="0" smtClean="0"/>
              <a:t> 41</a:t>
            </a:r>
          </a:p>
          <a:p>
            <a:pPr algn="ctr" rtl="0"/>
            <a:r>
              <a:rPr lang="en-US" sz="1400" dirty="0" smtClean="0"/>
              <a:t>Lynch, PNAS 2010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178807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Null hypothesis</a:t>
            </a:r>
          </a:p>
          <a:p>
            <a:pPr algn="l" rtl="0"/>
            <a:r>
              <a:rPr lang="en-US" b="0" dirty="0" smtClean="0"/>
              <a:t>Mutagenesis is the by-product of stress</a:t>
            </a:r>
          </a:p>
          <a:p>
            <a:pPr algn="l" rtl="0"/>
            <a:endParaRPr lang="en-US" b="0" dirty="0" smtClean="0"/>
          </a:p>
          <a:p>
            <a:pPr algn="l" rtl="0"/>
            <a:r>
              <a:rPr lang="en-US" dirty="0" smtClean="0"/>
              <a:t>Alternative non-adaptive hypotheses</a:t>
            </a:r>
          </a:p>
          <a:p>
            <a:pPr algn="l" rtl="0"/>
            <a:r>
              <a:rPr lang="en-US" b="0" dirty="0" smtClean="0"/>
              <a:t>Cost of fidelity</a:t>
            </a:r>
          </a:p>
          <a:p>
            <a:pPr algn="l" rtl="0"/>
            <a:r>
              <a:rPr lang="en-US" b="0" dirty="0" smtClean="0"/>
              <a:t>Drift barrier hypothesis</a:t>
            </a:r>
          </a:p>
          <a:p>
            <a:pPr algn="l" rtl="0"/>
            <a:endParaRPr lang="en-US" b="0" dirty="0" smtClean="0"/>
          </a:p>
          <a:p>
            <a:pPr algn="l" rtl="0"/>
            <a:r>
              <a:rPr lang="en-US" dirty="0" smtClean="0"/>
              <a:t>Adaptive hypothesis</a:t>
            </a:r>
          </a:p>
          <a:p>
            <a:pPr algn="l" rtl="0"/>
            <a:r>
              <a:rPr lang="en-US" b="0" dirty="0" smtClean="0"/>
              <a:t>Second order selection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3074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861048"/>
            <a:ext cx="2844800" cy="25527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44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b="0" dirty="0" smtClean="0"/>
              <a:t>Selection against generation of deleterious mutations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2" descr="http://takemydough.com/wp-content/uploads/2012/04/ecosphe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7604" r="43329" b="4934"/>
          <a:stretch/>
        </p:blipFill>
        <p:spPr bwMode="auto">
          <a:xfrm>
            <a:off x="7020272" y="188640"/>
            <a:ext cx="1676400" cy="17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95" y="836712"/>
            <a:ext cx="8097217" cy="472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60466" y="5264040"/>
                <a:ext cx="8143982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/>
                  <a:t>	-	number of harmful alleles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	-	frequency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	-	fitness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	-	mutation probability</a:t>
                </a:r>
              </a:p>
              <a:p>
                <a:r>
                  <a:rPr lang="el-GR" i="1" dirty="0">
                    <a:solidFill>
                      <a:srgbClr val="C00000"/>
                    </a:solidFill>
                  </a:rPr>
                  <a:t>δ</a:t>
                </a:r>
                <a:r>
                  <a:rPr lang="en-US" dirty="0">
                    <a:solidFill>
                      <a:srgbClr val="C00000"/>
                    </a:solidFill>
                  </a:rPr>
                  <a:t> - deleterious mutation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	</a:t>
                </a:r>
                <a:r>
                  <a:rPr lang="el-GR" dirty="0" smtClean="0">
                    <a:solidFill>
                      <a:srgbClr val="0070C0"/>
                    </a:solidFill>
                  </a:rPr>
                  <a:t>β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- beneficial mutation</a:t>
                </a:r>
                <a:endParaRPr lang="en-US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66" y="5264040"/>
                <a:ext cx="8143982" cy="1477328"/>
              </a:xfrm>
              <a:prstGeom prst="rect">
                <a:avLst/>
              </a:prstGeom>
              <a:blipFill rotWithShape="1">
                <a:blip r:embed="rId4"/>
                <a:stretch>
                  <a:fillRect l="-674" t="-2066" b="-578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579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4"/>
              <p:cNvSpPr txBox="1">
                <a:spLocks/>
              </p:cNvSpPr>
              <p:nvPr/>
            </p:nvSpPr>
            <p:spPr>
              <a:xfrm>
                <a:off x="421054" y="3138427"/>
                <a:ext cx="8229600" cy="3629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′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200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𝛽</m:t>
                              </m:r>
                            </m:e>
                          </m:d>
                        </m:e>
                      </m:d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𝛿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/>
                        </a:rPr>
                        <m:t>𝛽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800" dirty="0" smtClean="0"/>
              </a:p>
              <a:p>
                <a:pPr marL="0" indent="0" algn="ctr">
                  <a:buFont typeface="Arial" pitchFamily="34" charset="0"/>
                  <a:buNone/>
                </a:pPr>
                <a:r>
                  <a:rPr lang="en-US" sz="4400" i="1" dirty="0" smtClean="0"/>
                  <a:t>M=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/>
                                    </a:rPr>
                                    <m:t>𝛿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𝛽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</m:d>
                                </m:e>
                              </m:d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𝛽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</m:d>
                                </m:e>
                              </m:d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 smtClean="0"/>
              </a:p>
              <a:p>
                <a:pPr marL="0" indent="0" algn="ctr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54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5400" i="1">
                              <a:latin typeface="Cambria Math"/>
                            </a:rPr>
                            <m:t>𝜔</m:t>
                          </m:r>
                        </m:e>
                      </m:acc>
                      <m:r>
                        <a:rPr lang="en-US" sz="5400" i="1" dirty="0">
                          <a:latin typeface="Cambria Math"/>
                        </a:rPr>
                        <m:t>𝑓</m:t>
                      </m:r>
                      <m:r>
                        <a:rPr lang="en-US" sz="5400" i="1" dirty="0">
                          <a:latin typeface="Cambria Math"/>
                        </a:rPr>
                        <m:t>=</m:t>
                      </m:r>
                      <m:r>
                        <a:rPr lang="en-US" sz="5400" i="1" dirty="0">
                          <a:latin typeface="Cambria Math"/>
                        </a:rPr>
                        <m:t>𝑀𝑓</m:t>
                      </m:r>
                    </m:oMath>
                  </m:oMathPara>
                </a14:m>
                <a:endParaRPr lang="en-US" sz="5400" dirty="0" smtClean="0"/>
              </a:p>
            </p:txBody>
          </p:sp>
        </mc:Choice>
        <mc:Fallback>
          <p:sp>
            <p:nvSpPr>
              <p:cNvPr id="8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54" y="3138427"/>
                <a:ext cx="8229600" cy="3629000"/>
              </a:xfrm>
              <a:prstGeom prst="rect">
                <a:avLst/>
              </a:prstGeom>
              <a:blipFill rotWithShape="1">
                <a:blip r:embed="rId2"/>
                <a:stretch>
                  <a:fillRect l="-1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5111918" y="330115"/>
                <a:ext cx="3893804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2400" dirty="0" smtClean="0"/>
                  <a:t>   # of </a:t>
                </a:r>
                <a:r>
                  <a:rPr lang="en-US" sz="2400" dirty="0"/>
                  <a:t>harmful alleles</a:t>
                </a:r>
                <a:r>
                  <a:rPr lang="en-US" sz="2400" dirty="0" smtClean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 smtClean="0"/>
                  <a:t>  frequency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 smtClean="0"/>
                  <a:t> fitness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 smtClean="0"/>
                  <a:t> mutation probability</a:t>
                </a:r>
              </a:p>
              <a:p>
                <a:r>
                  <a:rPr lang="el-GR" sz="2400" i="1" dirty="0">
                    <a:solidFill>
                      <a:srgbClr val="FF0000"/>
                    </a:solidFill>
                  </a:rPr>
                  <a:t>δ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   </a:t>
                </a:r>
                <a:r>
                  <a:rPr lang="en-US" sz="2400" dirty="0">
                    <a:solidFill>
                      <a:srgbClr val="FF0000"/>
                    </a:solidFill>
                  </a:rPr>
                  <a:t>deleterious 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mutation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endParaRPr lang="en-US" sz="2400" dirty="0" smtClean="0">
                  <a:solidFill>
                    <a:srgbClr val="FF0000"/>
                  </a:solidFill>
                </a:endParaRPr>
              </a:p>
              <a:p>
                <a:r>
                  <a:rPr lang="el-GR" sz="2400" dirty="0" smtClean="0">
                    <a:solidFill>
                      <a:schemeClr val="tx2"/>
                    </a:solidFill>
                  </a:rPr>
                  <a:t>β</a:t>
                </a:r>
                <a:r>
                  <a:rPr lang="en-US" sz="2400" dirty="0" smtClean="0">
                    <a:solidFill>
                      <a:schemeClr val="tx2"/>
                    </a:solidFill>
                  </a:rPr>
                  <a:t>    beneficial mutation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sz="2400" i="1" dirty="0" smtClean="0"/>
                  <a:t>   </a:t>
                </a:r>
                <a:r>
                  <a:rPr lang="en-US" sz="2400" dirty="0" smtClean="0"/>
                  <a:t>population mean fitness</a:t>
                </a:r>
                <a:endParaRPr lang="en-US" sz="2400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918" y="330115"/>
                <a:ext cx="3893804" cy="2677656"/>
              </a:xfrm>
              <a:prstGeom prst="rect">
                <a:avLst/>
              </a:prstGeom>
              <a:blipFill rotWithShape="1">
                <a:blip r:embed="rId3"/>
                <a:stretch>
                  <a:fillRect l="-2508" t="-1595" r="-2508" b="-4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98" y="-159420"/>
            <a:ext cx="4693952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4361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rtl="0"/>
                <a:r>
                  <a:rPr lang="en-US" sz="2800" dirty="0" smtClean="0">
                    <a:solidFill>
                      <a:schemeClr val="tx2"/>
                    </a:solidFill>
                  </a:rPr>
                  <a:t>General solution</a:t>
                </a:r>
              </a:p>
              <a:p>
                <a:pPr algn="l" rtl="0"/>
                <a:endParaRPr lang="en-US" sz="2800" dirty="0" smtClean="0">
                  <a:solidFill>
                    <a:schemeClr val="tx2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b="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b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lvl="0" algn="ctr" rtl="0"/>
                <a:r>
                  <a:rPr lang="en-US" sz="2400" dirty="0">
                    <a:solidFill>
                      <a:prstClr val="black"/>
                    </a:solidFill>
                  </a:rPr>
                  <a:t>“Increasing the mutation rate of individuals with below average fitness increases the population mean fitness</a:t>
                </a:r>
                <a:r>
                  <a:rPr lang="en-US" sz="2400" dirty="0" smtClean="0">
                    <a:solidFill>
                      <a:prstClr val="black"/>
                    </a:solidFill>
                  </a:rPr>
                  <a:t>”</a:t>
                </a:r>
              </a:p>
              <a:p>
                <a:pPr lvl="0" algn="l" rtl="0"/>
                <a:endParaRPr lang="en-US" sz="2400" b="0" dirty="0" smtClean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00" t="-139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17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rtl="0"/>
                <a:r>
                  <a:rPr lang="en-US" sz="2800" dirty="0" smtClean="0">
                    <a:solidFill>
                      <a:schemeClr val="tx2"/>
                    </a:solidFill>
                  </a:rPr>
                  <a:t>General solution</a:t>
                </a:r>
              </a:p>
              <a:p>
                <a:pPr algn="l" rtl="0"/>
                <a:endParaRPr lang="en-US" sz="2800" dirty="0" smtClean="0">
                  <a:solidFill>
                    <a:schemeClr val="tx2"/>
                  </a:solidFill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b="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>
                          <a:latin typeface="Cambria Math"/>
                        </a:rPr>
                        <m:t>=</m:t>
                      </m:r>
                      <m:r>
                        <a:rPr lang="en-US" b="0" i="1">
                          <a:latin typeface="Cambria Math"/>
                        </a:rPr>
                        <m:t>𝑠𝑖𝑔𝑛</m:t>
                      </m:r>
                      <m:r>
                        <a:rPr lang="en-US" b="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b="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b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lvl="0" algn="ctr" rtl="0"/>
                <a:r>
                  <a:rPr lang="en-US" sz="2400" dirty="0">
                    <a:solidFill>
                      <a:prstClr val="black"/>
                    </a:solidFill>
                  </a:rPr>
                  <a:t>“Increasing the mutation rate of individuals with below average fitness increases the population mean fitness</a:t>
                </a:r>
                <a:r>
                  <a:rPr lang="en-US" sz="2400" dirty="0" smtClean="0">
                    <a:solidFill>
                      <a:prstClr val="black"/>
                    </a:solidFill>
                  </a:rPr>
                  <a:t>”</a:t>
                </a:r>
              </a:p>
              <a:p>
                <a:pPr lvl="0" algn="l" rtl="0"/>
                <a:endParaRPr lang="en-US" sz="2400" b="0" dirty="0" smtClean="0">
                  <a:solidFill>
                    <a:prstClr val="black"/>
                  </a:solidFill>
                </a:endParaRPr>
              </a:p>
              <a:p>
                <a:pPr lvl="0" algn="l" rtl="0"/>
                <a:r>
                  <a:rPr lang="en-US" sz="2400" b="0" dirty="0" smtClean="0">
                    <a:solidFill>
                      <a:prstClr val="black"/>
                    </a:solidFill>
                  </a:rPr>
                  <a:t>Selection doesn’t reduce the mutation rate!</a:t>
                </a:r>
                <a:endParaRPr lang="he-IL" sz="2400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00" t="-139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7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89" y="1440000"/>
            <a:ext cx="7054787" cy="54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860032" y="1769293"/>
            <a:ext cx="36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Constitutive mutator (CM)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61729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000" y="1440000"/>
            <a:ext cx="7029859" cy="54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7704" y="1769293"/>
            <a:ext cx="36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Stress-induced mutator (SIM)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240725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Rapidly changing 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410944" cy="4373563"/>
          </a:xfrm>
        </p:spPr>
        <p:txBody>
          <a:bodyPr>
            <a:normAutofit lnSpcReduction="10000"/>
          </a:bodyPr>
          <a:lstStyle/>
          <a:p>
            <a:pPr algn="l" rtl="0"/>
            <a:r>
              <a:rPr lang="en-US" sz="2400" dirty="0" smtClean="0"/>
              <a:t>The Red Queen hypothesis</a:t>
            </a:r>
            <a:r>
              <a:rPr lang="en-US" sz="2400" b="0" dirty="0" smtClean="0"/>
              <a:t> </a:t>
            </a:r>
            <a:endParaRPr lang="en-US" sz="2400" b="0" dirty="0" smtClean="0"/>
          </a:p>
          <a:p>
            <a:pPr algn="l" rtl="0"/>
            <a:r>
              <a:rPr lang="en-US" b="0" dirty="0" smtClean="0"/>
              <a:t>			- van </a:t>
            </a:r>
            <a:r>
              <a:rPr lang="en-US" b="0" dirty="0" err="1" smtClean="0"/>
              <a:t>Valen</a:t>
            </a:r>
            <a:r>
              <a:rPr lang="en-US" b="0" dirty="0" smtClean="0"/>
              <a:t>, </a:t>
            </a:r>
            <a:r>
              <a:rPr lang="en-US" b="0" dirty="0" smtClean="0"/>
              <a:t>1973</a:t>
            </a:r>
            <a:endParaRPr lang="en-US" b="0" dirty="0" smtClean="0"/>
          </a:p>
          <a:p>
            <a:pPr algn="l" rtl="0"/>
            <a:endParaRPr lang="en-US" sz="2400" b="0" dirty="0" smtClean="0"/>
          </a:p>
          <a:p>
            <a:pPr algn="l" rtl="0"/>
            <a:r>
              <a:rPr lang="en-US" sz="2400" dirty="0" smtClean="0"/>
              <a:t>“It takes all the running you can do, to keep in the same place.”</a:t>
            </a:r>
            <a:r>
              <a:rPr lang="en-US" sz="2400" b="0" dirty="0" smtClean="0"/>
              <a:t> </a:t>
            </a:r>
          </a:p>
          <a:p>
            <a:pPr rtl="0"/>
            <a:r>
              <a:rPr lang="en-US" sz="1800" b="0" dirty="0" smtClean="0"/>
              <a:t> - Lewis </a:t>
            </a:r>
            <a:r>
              <a:rPr lang="en-US" sz="1800" b="0" dirty="0" err="1" smtClean="0"/>
              <a:t>Carrol</a:t>
            </a:r>
            <a:r>
              <a:rPr lang="en-US" sz="1800" b="0" dirty="0" smtClean="0"/>
              <a:t>, Through the Looking Glass</a:t>
            </a:r>
          </a:p>
          <a:p>
            <a:pPr algn="l" rtl="0"/>
            <a:endParaRPr lang="en-US" sz="2400" b="0" dirty="0" smtClean="0"/>
          </a:p>
          <a:p>
            <a:pPr algn="l" rtl="0"/>
            <a:endParaRPr lang="en-US" sz="2400" b="0" dirty="0" smtClean="0"/>
          </a:p>
          <a:p>
            <a:pPr algn="l" rtl="0"/>
            <a:r>
              <a:rPr lang="en-US" sz="2400" b="0" dirty="0" smtClean="0"/>
              <a:t>What happens when the environment changes frequently?</a:t>
            </a:r>
            <a:endParaRPr lang="en-US" sz="1800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3" descr="C:\Users\user\Documents\projects\sim\presentation\helena-bonham-carter-as-the-red-que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720" y="1844824"/>
            <a:ext cx="2700744" cy="39971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04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 rtl="0"/>
            <a:r>
              <a:rPr lang="en-US" sz="2600" dirty="0" smtClean="0">
                <a:solidFill>
                  <a:schemeClr val="tx2"/>
                </a:solidFill>
              </a:rPr>
              <a:t>Simulation model</a:t>
            </a:r>
          </a:p>
          <a:p>
            <a:pPr algn="l" rtl="0"/>
            <a:r>
              <a:rPr lang="en-US" b="0" dirty="0" smtClean="0"/>
              <a:t>Moran process</a:t>
            </a:r>
            <a:endParaRPr lang="en-US" b="0" dirty="0"/>
          </a:p>
          <a:p>
            <a:pPr algn="l" rtl="0"/>
            <a:r>
              <a:rPr lang="en-US" b="0" dirty="0"/>
              <a:t>Individual-based simulations</a:t>
            </a:r>
          </a:p>
          <a:p>
            <a:pPr algn="l" rtl="0"/>
            <a:r>
              <a:rPr lang="en-US" b="0" dirty="0"/>
              <a:t>100,000 individuals</a:t>
            </a:r>
          </a:p>
          <a:p>
            <a:pPr algn="l" rtl="0"/>
            <a:r>
              <a:rPr lang="en-US" b="0" dirty="0"/>
              <a:t>1,000 loci</a:t>
            </a:r>
          </a:p>
          <a:p>
            <a:pPr algn="l" rtl="0"/>
            <a:r>
              <a:rPr lang="en-US" b="0" dirty="0"/>
              <a:t>Asexual, Haploid</a:t>
            </a:r>
          </a:p>
          <a:p>
            <a:pPr algn="l" rtl="0"/>
            <a:r>
              <a:rPr lang="en-US" b="0" dirty="0"/>
              <a:t>Overlapping generations</a:t>
            </a:r>
          </a:p>
          <a:p>
            <a:pPr algn="l" rtl="0"/>
            <a:r>
              <a:rPr lang="en-US" b="0" dirty="0"/>
              <a:t>No recombination </a:t>
            </a:r>
          </a:p>
          <a:p>
            <a:pPr algn="l" rtl="0"/>
            <a:r>
              <a:rPr lang="en-US" b="0" dirty="0"/>
              <a:t>No segregation</a:t>
            </a:r>
          </a:p>
          <a:p>
            <a:pPr algn="l" rtl="0"/>
            <a:r>
              <a:rPr lang="en-US" b="0" dirty="0"/>
              <a:t>No mutations at mutator locus</a:t>
            </a:r>
          </a:p>
          <a:p>
            <a:pPr algn="l" rtl="0"/>
            <a:r>
              <a:rPr lang="en-US" b="0" dirty="0"/>
              <a:t>Environmental changes</a:t>
            </a:r>
          </a:p>
          <a:p>
            <a:pPr algn="l" rtl="0"/>
            <a:endParaRPr lang="en-US" b="0" dirty="0"/>
          </a:p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857" y="1556792"/>
            <a:ext cx="5454235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832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Populations with SIM are fitter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96" y="1521385"/>
            <a:ext cx="6916680" cy="5219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282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Non-adaptive hypotheses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678313" y="2371471"/>
            <a:ext cx="3494087" cy="3230563"/>
            <a:chOff x="5470401" y="3356992"/>
            <a:chExt cx="3494087" cy="3230563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0401" y="3356992"/>
              <a:ext cx="3494087" cy="3230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228184" y="5589240"/>
              <a:ext cx="1440160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092552" y="4005064"/>
              <a:ext cx="423664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308576" y="3501008"/>
              <a:ext cx="423664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020272" y="3861048"/>
              <a:ext cx="576064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164288" y="4059070"/>
              <a:ext cx="594916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524328" y="4275094"/>
              <a:ext cx="792088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107504" y="6477843"/>
            <a:ext cx="16750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Sung et al. </a:t>
            </a:r>
            <a:r>
              <a:rPr lang="en-US" sz="1100" dirty="0"/>
              <a:t>PNAS</a:t>
            </a:r>
            <a:r>
              <a:rPr lang="en-US" sz="1100" dirty="0" smtClean="0"/>
              <a:t> 2012</a:t>
            </a:r>
            <a:endParaRPr lang="he-IL" sz="11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48934"/>
            <a:ext cx="3600400" cy="332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187624" y="4243678"/>
            <a:ext cx="1512168" cy="8415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TextBox 14"/>
          <p:cNvSpPr txBox="1"/>
          <p:nvPr/>
        </p:nvSpPr>
        <p:spPr>
          <a:xfrm>
            <a:off x="1331640" y="5373216"/>
            <a:ext cx="223224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en-US" dirty="0" smtClean="0"/>
              <a:t>Genome size (Mb)</a:t>
            </a:r>
            <a:endParaRPr lang="he-IL" dirty="0"/>
          </a:p>
        </p:txBody>
      </p:sp>
      <p:sp>
        <p:nvSpPr>
          <p:cNvPr id="18" name="TextBox 17"/>
          <p:cNvSpPr txBox="1"/>
          <p:nvPr/>
        </p:nvSpPr>
        <p:spPr>
          <a:xfrm>
            <a:off x="4716016" y="5373216"/>
            <a:ext cx="36364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Effective population size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39521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 wins competitions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70919"/>
            <a:ext cx="7163099" cy="5098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051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 wins competitions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1244318" y="1806981"/>
            <a:ext cx="6496034" cy="504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453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Summary: </a:t>
            </a:r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0" dirty="0"/>
              <a:t>Stress-induced mutators evolve:</a:t>
            </a:r>
          </a:p>
          <a:p>
            <a:pPr marL="914400" lvl="1" indent="-457200" algn="l" rtl="0"/>
            <a:r>
              <a:rPr lang="en-US" sz="2800" b="0" dirty="0"/>
              <a:t>In </a:t>
            </a:r>
            <a:r>
              <a:rPr lang="en-US" sz="2800" dirty="0"/>
              <a:t>finite &amp; infinite</a:t>
            </a:r>
            <a:r>
              <a:rPr lang="en-US" sz="2800" b="0" dirty="0"/>
              <a:t> populations</a:t>
            </a:r>
          </a:p>
          <a:p>
            <a:pPr marL="914400" lvl="1" indent="-457200" algn="l" rtl="0"/>
            <a:r>
              <a:rPr lang="en-US" sz="2800" b="0" dirty="0"/>
              <a:t>In </a:t>
            </a:r>
            <a:r>
              <a:rPr lang="en-US" sz="2800" dirty="0"/>
              <a:t>constant &amp; changing</a:t>
            </a:r>
            <a:r>
              <a:rPr lang="en-US" sz="2800" b="0" dirty="0"/>
              <a:t> environments</a:t>
            </a:r>
          </a:p>
          <a:p>
            <a:pPr algn="l" rtl="0"/>
            <a:endParaRPr lang="en-US" sz="2800" b="0" dirty="0"/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 smtClean="0"/>
              <a:t>Second-order </a:t>
            </a:r>
            <a:r>
              <a:rPr lang="en-US" sz="2800" dirty="0"/>
              <a:t>selection</a:t>
            </a:r>
            <a:r>
              <a:rPr lang="en-US" sz="2800" b="0" dirty="0"/>
              <a:t> can lead to the evolution of stress-induced </a:t>
            </a:r>
            <a:r>
              <a:rPr lang="en-US" sz="2800" b="0" dirty="0" smtClean="0"/>
              <a:t>mutagenesis in </a:t>
            </a:r>
            <a:r>
              <a:rPr lang="en-US" sz="2800" b="0" dirty="0"/>
              <a:t>asexual populations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0" dirty="0" smtClean="0"/>
              <a:t>Selection for </a:t>
            </a:r>
            <a:r>
              <a:rPr lang="en-US" sz="2800" b="0" dirty="0" err="1" smtClean="0"/>
              <a:t>evolvability</a:t>
            </a:r>
            <a:endParaRPr lang="en-US" sz="2800" b="0" dirty="0"/>
          </a:p>
          <a:p>
            <a:pPr algn="l" rtl="0"/>
            <a:endParaRPr lang="en-US" sz="2800" b="0" dirty="0"/>
          </a:p>
          <a:p>
            <a:pPr algn="l" rtl="0"/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2" descr="https://www.augustaendoscopy.com/wp-content/uploads/2011/06/RT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899430"/>
            <a:ext cx="2188096" cy="17539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372200" y="4869160"/>
            <a:ext cx="2414155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H. pylori</a:t>
            </a:r>
            <a:endParaRPr lang="he-IL" i="1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313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http://www.lastwordonnothing.com/wp-content/uploads/2011/02/mmm_evolu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t="3726" r="6856" b="12148"/>
          <a:stretch/>
        </p:blipFill>
        <p:spPr bwMode="auto">
          <a:xfrm>
            <a:off x="5148064" y="220618"/>
            <a:ext cx="3696801" cy="65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Consequences of stress-induced mutation rate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402832" cy="4373563"/>
          </a:xfrm>
        </p:spPr>
        <p:txBody>
          <a:bodyPr>
            <a:normAutofit/>
          </a:bodyPr>
          <a:lstStyle/>
          <a:p>
            <a:pPr algn="l" rtl="0"/>
            <a:endParaRPr lang="en-US" sz="3200" dirty="0" smtClean="0"/>
          </a:p>
          <a:p>
            <a:pPr algn="l" rtl="0"/>
            <a:endParaRPr lang="en-US" sz="3200" dirty="0"/>
          </a:p>
          <a:p>
            <a:pPr algn="l" rtl="0"/>
            <a:r>
              <a:rPr lang="en-US" sz="3200" dirty="0" smtClean="0"/>
              <a:t>How does SIM affect evolution?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5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peak shifts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b="0" dirty="0" smtClean="0"/>
              <a:t>This problem was introduces by Sewall Wright in 1931:</a:t>
            </a:r>
          </a:p>
          <a:p>
            <a:pPr algn="l" rtl="0"/>
            <a:endParaRPr lang="en-US" dirty="0" smtClean="0"/>
          </a:p>
          <a:p>
            <a:pPr algn="l" rtl="0"/>
            <a:r>
              <a:rPr lang="en-US" sz="2800" dirty="0" smtClean="0"/>
              <a:t>If a new adaptation requires several, separately deleterious mutations, how can it evolve?</a:t>
            </a:r>
            <a:endParaRPr lang="he-IL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Picture 2" descr="http://media-1.web.britannica.com/eb-media/78/41278-004-5D2683F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765" y="3849960"/>
            <a:ext cx="2305643" cy="2819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66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 flipH="1">
            <a:off x="6804248" y="-27384"/>
            <a:ext cx="2138213" cy="3240360"/>
            <a:chOff x="6935701" y="3545992"/>
            <a:chExt cx="2138213" cy="3240360"/>
          </a:xfrm>
        </p:grpSpPr>
        <p:pic>
          <p:nvPicPr>
            <p:cNvPr id="9" name="Picture 2" descr="bat wing bone compar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5701" y="3546352"/>
              <a:ext cx="2138213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7943813" y="3545992"/>
              <a:ext cx="1008112" cy="7471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ln>
                  <a:solidFill>
                    <a:schemeClr val="bg1"/>
                  </a:solidFill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 rtl="0"/>
            <a:r>
              <a:rPr lang="en-US" dirty="0" smtClean="0"/>
              <a:t>Criteria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Adaptation requires a change in two or more traits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Change in only one trait causes reduced fitness</a:t>
            </a:r>
          </a:p>
          <a:p>
            <a:pPr algn="l" rtl="0"/>
            <a:r>
              <a:rPr lang="en-US" dirty="0" smtClean="0"/>
              <a:t>Wings and bones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Flying with heavy bones is costly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Walking and climbing with light bones is dangerous</a:t>
            </a:r>
          </a:p>
          <a:p>
            <a:pPr algn="l" rtl="0"/>
            <a:r>
              <a:rPr lang="en-US" dirty="0" smtClean="0"/>
              <a:t>New metabolic pathway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Two new proteins required – pump and enzyme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each is wasteful without the other</a:t>
            </a:r>
          </a:p>
          <a:p>
            <a:pPr algn="l" rtl="0"/>
            <a:r>
              <a:rPr lang="en-US" dirty="0" smtClean="0"/>
              <a:t>Adaptation to high UV</a:t>
            </a:r>
            <a:r>
              <a:rPr lang="en-US" b="0" dirty="0" smtClean="0"/>
              <a:t> </a:t>
            </a:r>
            <a:r>
              <a:rPr lang="en-US" b="0" dirty="0"/>
              <a:t>(Haldane 1932, p. </a:t>
            </a:r>
            <a:r>
              <a:rPr lang="en-US" b="0" dirty="0" smtClean="0"/>
              <a:t>175)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Dark skin – increased pigmentation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Vitamin D storage in the liver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308304" y="3573016"/>
            <a:ext cx="1639019" cy="2600919"/>
            <a:chOff x="7255383" y="692696"/>
            <a:chExt cx="1639019" cy="2600919"/>
          </a:xfrm>
        </p:grpSpPr>
        <p:pic>
          <p:nvPicPr>
            <p:cNvPr id="6" name="Picture 4" descr="Fig. 4.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3" r="55409" b="41419"/>
            <a:stretch/>
          </p:blipFill>
          <p:spPr bwMode="auto">
            <a:xfrm>
              <a:off x="7255383" y="692696"/>
              <a:ext cx="1639019" cy="2354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7255383" y="3047394"/>
              <a:ext cx="98777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/>
              <a:r>
                <a:rPr lang="en-US" sz="1000" dirty="0" smtClean="0"/>
                <a:t>Xiao et al. 2011</a:t>
              </a:r>
              <a:endParaRPr lang="he-IL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9207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ttps://lh5.googleusercontent.com/-GcN5Dj4ARRU/SJMQfnAXY7I/AAAAAAAAB-4/XGVY4_XawCw/s640/IMG_17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88" y="579954"/>
            <a:ext cx="7681175" cy="5760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08" y="-30832"/>
            <a:ext cx="5791200" cy="1371600"/>
          </a:xfrm>
        </p:spPr>
        <p:txBody>
          <a:bodyPr/>
          <a:lstStyle/>
          <a:p>
            <a:pPr algn="r" rtl="0"/>
            <a:r>
              <a:rPr lang="en-US" dirty="0" smtClean="0"/>
              <a:t>Simple landscape</a:t>
            </a:r>
            <a:r>
              <a:rPr lang="he-IL" dirty="0" smtClean="0"/>
              <a:t>	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613368" y="2086285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86984" y="2758460"/>
            <a:ext cx="914400" cy="38099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177584" y="2320894"/>
            <a:ext cx="1436271" cy="4179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082584" y="2377458"/>
            <a:ext cx="1219200" cy="87124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6301784" y="3248704"/>
            <a:ext cx="990600" cy="2116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4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23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23"/>
          <p:cNvSpPr/>
          <p:nvPr/>
        </p:nvSpPr>
        <p:spPr>
          <a:xfrm>
            <a:off x="5069061" y="2289244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914400" y="3202370"/>
            <a:ext cx="1054784" cy="8362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623685" y="2667000"/>
            <a:ext cx="1445376" cy="109151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5557595" y="2523853"/>
            <a:ext cx="609600" cy="60034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7495063" y="3079464"/>
            <a:ext cx="429737" cy="4896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2045384" y="2982166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2562467" y="3328192"/>
            <a:ext cx="1018933" cy="4818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477000" y="2589418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Oval 31"/>
          <p:cNvSpPr/>
          <p:nvPr/>
        </p:nvSpPr>
        <p:spPr>
          <a:xfrm>
            <a:off x="7025846" y="2667000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6167195" y="2901608"/>
            <a:ext cx="214868" cy="2346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http://media.tumblr.com/tumblr_lnzztidk6V1qfhqrf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664" y="2730000"/>
            <a:ext cx="114893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http://www.birdclubsva.org/Jomla/images/stories/bird%2015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617" y="1358400"/>
            <a:ext cx="1331183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https://encrypted-tbn2.gstatic.com/images?q=tbn:ANd9GcSVCTEB_GvRBxpudWs8u9nc8_65R16Ad1MJLlysfomR1DV5wSczd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51" b="89888" l="1767" r="971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545" y="2117341"/>
            <a:ext cx="171707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1377545" y="1600200"/>
            <a:ext cx="169438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No wings</a:t>
            </a:r>
          </a:p>
          <a:p>
            <a:pPr algn="ctr"/>
            <a:r>
              <a:rPr lang="en-US" dirty="0" smtClean="0"/>
              <a:t>Heavy bones</a:t>
            </a:r>
            <a:endParaRPr lang="he-IL" dirty="0"/>
          </a:p>
        </p:txBody>
      </p:sp>
      <p:sp>
        <p:nvSpPr>
          <p:cNvPr id="38" name="TextBox 37"/>
          <p:cNvSpPr txBox="1"/>
          <p:nvPr/>
        </p:nvSpPr>
        <p:spPr>
          <a:xfrm>
            <a:off x="2877612" y="2173069"/>
            <a:ext cx="169438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No wings</a:t>
            </a:r>
          </a:p>
          <a:p>
            <a:pPr algn="ctr"/>
            <a:r>
              <a:rPr lang="en-US" dirty="0" smtClean="0"/>
              <a:t>Light bones</a:t>
            </a:r>
            <a:endParaRPr lang="he-IL" dirty="0"/>
          </a:p>
        </p:txBody>
      </p:sp>
      <p:sp>
        <p:nvSpPr>
          <p:cNvPr id="39" name="TextBox 38"/>
          <p:cNvSpPr txBox="1"/>
          <p:nvPr/>
        </p:nvSpPr>
        <p:spPr>
          <a:xfrm>
            <a:off x="5427435" y="1268408"/>
            <a:ext cx="169438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Wings</a:t>
            </a:r>
          </a:p>
          <a:p>
            <a:pPr algn="ctr"/>
            <a:r>
              <a:rPr lang="en-US" dirty="0" smtClean="0"/>
              <a:t>Light bones</a:t>
            </a:r>
            <a:endParaRPr lang="he-I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024" y="-102840"/>
            <a:ext cx="5791200" cy="1371600"/>
          </a:xfrm>
        </p:spPr>
        <p:txBody>
          <a:bodyPr/>
          <a:lstStyle/>
          <a:p>
            <a:r>
              <a:rPr lang="en-US" dirty="0" smtClean="0"/>
              <a:t>Rugged landscape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2917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  <p:bldP spid="31" grpId="0" animBg="1"/>
      <p:bldP spid="32" grpId="0" animBg="1"/>
      <p:bldP spid="37" grpId="0"/>
      <p:bldP spid="38" grpId="0"/>
      <p:bldP spid="3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5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1981200" y="2969700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Oval 7"/>
          <p:cNvSpPr/>
          <p:nvPr/>
        </p:nvSpPr>
        <p:spPr>
          <a:xfrm>
            <a:off x="5137608" y="2352124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Oval 8"/>
          <p:cNvSpPr/>
          <p:nvPr/>
        </p:nvSpPr>
        <p:spPr>
          <a:xfrm>
            <a:off x="3352800" y="358869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1639744" y="1888290"/>
            <a:ext cx="115212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Low peak</a:t>
            </a:r>
            <a:endParaRPr lang="he-IL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3011344" y="4071850"/>
            <a:ext cx="11521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Valley</a:t>
            </a:r>
            <a:endParaRPr lang="he-IL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3923928" y="1704970"/>
            <a:ext cx="314483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High peak</a:t>
            </a:r>
            <a:endParaRPr lang="he-IL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539228" y="3252106"/>
            <a:ext cx="813572" cy="571194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867312" y="2821340"/>
            <a:ext cx="1208744" cy="861534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539228" y="2667000"/>
            <a:ext cx="2536828" cy="45862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http://media.tumblr.com/tumblr_lnzztidk6V1qfhqrf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664" y="2577600"/>
            <a:ext cx="114893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024" y="-99392"/>
            <a:ext cx="7087344" cy="1371600"/>
          </a:xfrm>
        </p:spPr>
        <p:txBody>
          <a:bodyPr/>
          <a:lstStyle/>
          <a:p>
            <a:pPr rtl="0"/>
            <a:r>
              <a:rPr lang="en-US" dirty="0" smtClean="0"/>
              <a:t>Adaptive Peak shift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67483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 &amp; rugged landscape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626802"/>
            <a:ext cx="2915448" cy="4373563"/>
          </a:xfrm>
        </p:spPr>
        <p:txBody>
          <a:bodyPr>
            <a:normAutofit/>
          </a:bodyPr>
          <a:lstStyle/>
          <a:p>
            <a:pPr algn="l" rtl="0"/>
            <a:endParaRPr lang="en-US" sz="2800" b="0" dirty="0" smtClean="0"/>
          </a:p>
          <a:p>
            <a:pPr algn="l" rtl="0"/>
            <a:endParaRPr lang="en-US" sz="2800" b="0" dirty="0" smtClean="0"/>
          </a:p>
          <a:p>
            <a:pPr algn="l" rtl="0"/>
            <a:r>
              <a:rPr lang="en-US" sz="2800" b="0" dirty="0" smtClean="0"/>
              <a:t>Increasing the mutation rate in individuals below </a:t>
            </a:r>
            <a:r>
              <a:rPr lang="en-US" sz="2800" dirty="0" smtClean="0"/>
              <a:t>both</a:t>
            </a:r>
            <a:r>
              <a:rPr lang="en-US" sz="2800" b="0" dirty="0" smtClean="0"/>
              <a:t> peaks</a:t>
            </a:r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22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" t="-69" r="27556" b="21708"/>
          <a:stretch/>
        </p:blipFill>
        <p:spPr bwMode="auto">
          <a:xfrm>
            <a:off x="3042914" y="1556792"/>
            <a:ext cx="5563673" cy="4513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022952" y="1936234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dirty="0" smtClean="0">
                <a:effectLst>
                  <a:glow rad="139700">
                    <a:srgbClr val="0070C0">
                      <a:alpha val="40000"/>
                    </a:srgbClr>
                  </a:glow>
                </a:effectLst>
              </a:rPr>
              <a:t>Low mutation rate</a:t>
            </a:r>
            <a:endParaRPr lang="he-IL" sz="2400" b="1" dirty="0">
              <a:effectLst>
                <a:glow rad="139700">
                  <a:srgbClr val="0070C0">
                    <a:alpha val="40000"/>
                  </a:srgbClr>
                </a:glo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27775" y="1587576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1"/>
            <a:r>
              <a:rPr lang="en-US" sz="2400" b="1" dirty="0" smtClean="0"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High mutation rate</a:t>
            </a:r>
            <a:endParaRPr lang="he-IL" sz="2400" b="1" dirty="0">
              <a:effectLst>
                <a:glow rad="228600">
                  <a:srgbClr val="FFC000">
                    <a:alpha val="40000"/>
                  </a:srgbClr>
                </a:glow>
              </a:effectLst>
            </a:endParaRPr>
          </a:p>
        </p:txBody>
      </p:sp>
      <p:sp>
        <p:nvSpPr>
          <p:cNvPr id="25" name="Oval 24"/>
          <p:cNvSpPr/>
          <p:nvPr/>
        </p:nvSpPr>
        <p:spPr>
          <a:xfrm>
            <a:off x="4153717" y="3951189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Oval 25"/>
          <p:cNvSpPr/>
          <p:nvPr/>
        </p:nvSpPr>
        <p:spPr>
          <a:xfrm>
            <a:off x="7354677" y="3273154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/>
          <p:nvPr/>
        </p:nvSpPr>
        <p:spPr>
          <a:xfrm>
            <a:off x="4763317" y="54751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4003167" y="2397899"/>
            <a:ext cx="334255" cy="1460141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997925" y="2049241"/>
            <a:ext cx="1166044" cy="340159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5123719" y="2397899"/>
            <a:ext cx="2230959" cy="994877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5589650" y="46369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6978381" y="2049241"/>
            <a:ext cx="234608" cy="2787103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743773" y="4871597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5824258" y="2049241"/>
            <a:ext cx="679423" cy="2548447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12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Evolution in a static environment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2" descr="http://takemydough.com/wp-content/uploads/2012/04/ecosphe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00200"/>
            <a:ext cx="5791200" cy="446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1757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5" name="Picture 10" descr="D:\workspace\ruggedsim\manuscript\fitness_landscape_analytic_mod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88640"/>
            <a:ext cx="5859270" cy="563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1688852" y="1601416"/>
            <a:ext cx="1803028" cy="3915816"/>
            <a:chOff x="1962523" y="33357590"/>
            <a:chExt cx="2751940" cy="5976664"/>
          </a:xfrm>
        </p:grpSpPr>
        <p:pic>
          <p:nvPicPr>
            <p:cNvPr id="7" name="Picture 15" descr="D:\workspace\ruggedsim\manuscript\fitness_landscape_key_vertical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33" b="35462"/>
            <a:stretch/>
          </p:blipFill>
          <p:spPr bwMode="auto">
            <a:xfrm>
              <a:off x="2107938" y="36597950"/>
              <a:ext cx="2518881" cy="2637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 7"/>
            <p:cNvGrpSpPr/>
            <p:nvPr/>
          </p:nvGrpSpPr>
          <p:grpSpPr>
            <a:xfrm>
              <a:off x="2034531" y="33501606"/>
              <a:ext cx="1872208" cy="2871808"/>
              <a:chOff x="2106539" y="34446222"/>
              <a:chExt cx="1872208" cy="2871808"/>
            </a:xfrm>
          </p:grpSpPr>
          <p:pic>
            <p:nvPicPr>
              <p:cNvPr id="16" name="Picture 15" descr="D:\workspace\ruggedsim\manuscript\fitness_landscape_key_vertical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8941" r="56795" b="37231"/>
              <a:stretch/>
            </p:blipFill>
            <p:spPr bwMode="auto">
              <a:xfrm>
                <a:off x="2126882" y="35301806"/>
                <a:ext cx="1851865" cy="973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15" descr="D:\workspace\ruggedsim\manuscript\fitness_landscape_key_vertical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6795" b="76887"/>
              <a:stretch/>
            </p:blipFill>
            <p:spPr bwMode="auto">
              <a:xfrm>
                <a:off x="2114923" y="34446222"/>
                <a:ext cx="1851865" cy="9444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15" descr="D:\workspace\ruggedsim\manuscript\fitness_landscape_key_vertical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6020" r="56795"/>
              <a:stretch/>
            </p:blipFill>
            <p:spPr bwMode="auto">
              <a:xfrm>
                <a:off x="2106539" y="36338147"/>
                <a:ext cx="1851865" cy="9798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1962523" y="33357590"/>
              <a:ext cx="2751940" cy="5976664"/>
              <a:chOff x="1962523" y="33357590"/>
              <a:chExt cx="2751940" cy="5976664"/>
            </a:xfrm>
          </p:grpSpPr>
          <p:cxnSp>
            <p:nvCxnSpPr>
              <p:cNvPr id="10" name="Straight Connector 9"/>
              <p:cNvCxnSpPr/>
              <p:nvPr/>
            </p:nvCxnSpPr>
            <p:spPr>
              <a:xfrm flipV="1">
                <a:off x="1962523" y="33357590"/>
                <a:ext cx="50076" cy="596193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V="1">
                <a:off x="3906739" y="33357590"/>
                <a:ext cx="14599" cy="31680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4698827" y="36634254"/>
                <a:ext cx="14599" cy="27000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962523" y="39334254"/>
                <a:ext cx="2751940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3906739" y="36606334"/>
                <a:ext cx="799387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34531" y="33357590"/>
                <a:ext cx="1872000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>
            <a:off x="7147" y="5517232"/>
            <a:ext cx="8352928" cy="1224136"/>
            <a:chOff x="10747499" y="39550278"/>
            <a:chExt cx="8352928" cy="1224136"/>
          </a:xfrm>
        </p:grpSpPr>
        <p:pic>
          <p:nvPicPr>
            <p:cNvPr id="20" name="Picture 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180427" y="39957271"/>
              <a:ext cx="7920000" cy="817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10747499" y="39550278"/>
              <a:ext cx="3148167" cy="523212"/>
            </a:xfrm>
            <a:prstGeom prst="rect">
              <a:avLst/>
            </a:prstGeom>
            <a:noFill/>
          </p:spPr>
          <p:txBody>
            <a:bodyPr wrap="square" lIns="91431" tIns="45716" rIns="91431" bIns="45716" rtlCol="1">
              <a:spAutoFit/>
            </a:bodyPr>
            <a:lstStyle/>
            <a:p>
              <a:pPr algn="ctr"/>
              <a:r>
                <a:rPr lang="en-US" sz="2800" dirty="0"/>
                <a:t>fitness</a:t>
              </a:r>
              <a:endParaRPr lang="he-IL" sz="28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1795109" y="40032000"/>
              <a:ext cx="6912000" cy="342000"/>
            </a:xfrm>
            <a:prstGeom prst="rect">
              <a:avLst/>
            </a:prstGeom>
            <a:noFill/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Deterministic model</a:t>
            </a:r>
            <a:endParaRPr lang="he-IL" dirty="0"/>
          </a:p>
        </p:txBody>
      </p: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207" y="4797458"/>
            <a:ext cx="610303" cy="98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370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Deterministic results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indent="205684" algn="l" defTabSz="908834" rtl="0">
                  <a:defRPr/>
                </a:pPr>
                <a:r>
                  <a:rPr lang="en-US" b="0" dirty="0" smtClean="0"/>
                  <a:t>The rate of adaptation without </a:t>
                </a:r>
                <a:r>
                  <a:rPr lang="en-US" dirty="0" smtClean="0"/>
                  <a:t>normal mutation</a:t>
                </a:r>
                <a:r>
                  <a:rPr lang="en-US" b="0" dirty="0" smtClean="0"/>
                  <a:t>:</a:t>
                </a:r>
              </a:p>
              <a:p>
                <a:pPr indent="205684" algn="l" defTabSz="908834" rt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𝑁𝑀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≈</m:t>
                      </m:r>
                      <m:r>
                        <a:rPr lang="en-US" i="1">
                          <a:latin typeface="Cambria Math"/>
                        </a:rPr>
                        <m:t>4</m:t>
                      </m:r>
                      <m:r>
                        <a:rPr lang="en-US" i="1">
                          <a:latin typeface="Cambria Math"/>
                        </a:rPr>
                        <m:t>𝑁𝐻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𝜇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 indent="205684" algn="l" defTabSz="908834" rtl="0">
                  <a:defRPr/>
                </a:pPr>
                <a:endParaRPr lang="en-US" dirty="0"/>
              </a:p>
              <a:p>
                <a:pPr indent="205684" algn="l" defTabSz="908834" rtl="0">
                  <a:defRPr/>
                </a:pPr>
                <a:r>
                  <a:rPr lang="en-US" b="0" dirty="0"/>
                  <a:t>The rate of adaptation without </a:t>
                </a:r>
                <a:r>
                  <a:rPr lang="en-US" dirty="0" smtClean="0"/>
                  <a:t>high mutation</a:t>
                </a:r>
                <a:r>
                  <a:rPr lang="en-US" b="0" dirty="0" smtClean="0"/>
                  <a:t>:</a:t>
                </a:r>
                <a:endParaRPr lang="en-US" b="0" dirty="0"/>
              </a:p>
              <a:p>
                <a:pPr indent="205684" algn="l" defTabSz="908834" rt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𝐶𝑀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≈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 indent="205684" algn="l" defTabSz="908834" rtl="0">
                  <a:defRPr/>
                </a:pPr>
                <a:endParaRPr lang="en-US" dirty="0"/>
              </a:p>
              <a:p>
                <a:pPr indent="205684" algn="l" defTabSz="908834" rtl="0">
                  <a:defRPr/>
                </a:pPr>
                <a:r>
                  <a:rPr lang="en-US" b="0" dirty="0"/>
                  <a:t>The rate of adaptation without </a:t>
                </a:r>
                <a:r>
                  <a:rPr lang="en-US" dirty="0" smtClean="0"/>
                  <a:t>stress-induced mutation</a:t>
                </a:r>
                <a:r>
                  <a:rPr lang="en-US" b="0" dirty="0" smtClean="0"/>
                  <a:t>:</a:t>
                </a:r>
                <a:endParaRPr lang="en-US" b="0" dirty="0"/>
              </a:p>
              <a:p>
                <a:pPr indent="205684" algn="l" defTabSz="908834" rt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𝑆𝐼𝑀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≈</m:t>
                      </m:r>
                      <m:r>
                        <a:rPr lang="en-US" i="1">
                          <a:latin typeface="Cambria Math"/>
                        </a:rPr>
                        <m:t>𝜏</m:t>
                      </m:r>
                      <m:r>
                        <a:rPr lang="en-US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i="1" dirty="0" smtClean="0">
                  <a:latin typeface="Cambria Math"/>
                </a:endParaRPr>
              </a:p>
              <a:p>
                <a:pPr indent="205684" algn="ctr" defTabSz="908834" rtl="0">
                  <a:defRPr/>
                </a:pPr>
                <a:endParaRPr lang="en-US" sz="1800" i="1" dirty="0" smtClean="0">
                  <a:latin typeface="Cambria Math"/>
                </a:endParaRPr>
              </a:p>
              <a:p>
                <a:pPr indent="205684" algn="ctr" defTabSz="908834" rtl="0">
                  <a:defRPr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𝜈</m:t>
                    </m:r>
                    <m:r>
                      <a:rPr lang="en-US" sz="18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1800" b="0" dirty="0" smtClean="0"/>
                  <a:t>– adaptation rate; N – population size;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𝜏</m:t>
                    </m:r>
                  </m:oMath>
                </a14:m>
                <a:r>
                  <a:rPr lang="en-US" sz="1800" b="0" dirty="0" smtClean="0"/>
                  <a:t> – mutation rate increase;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𝐻</m:t>
                    </m:r>
                  </m:oMath>
                </a14:m>
                <a:r>
                  <a:rPr lang="en-US" sz="1800" b="0" dirty="0" smtClean="0"/>
                  <a:t> – double mutant advantage;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𝜇</m:t>
                    </m:r>
                  </m:oMath>
                </a14:m>
                <a:r>
                  <a:rPr lang="en-US" sz="1800" b="0" dirty="0" smtClean="0"/>
                  <a:t> – beneficial mutation rate</a:t>
                </a:r>
                <a:endParaRPr lang="he-IL" sz="1800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255" r="-4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2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D:\workspace\ruggedsim\manuscript\fitness_landscape_stochastic_mod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53282"/>
            <a:ext cx="5088086" cy="508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Stochastic model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550123" y="5733264"/>
            <a:ext cx="5017423" cy="989255"/>
            <a:chOff x="11180427" y="39212876"/>
            <a:chExt cx="7920000" cy="1561538"/>
          </a:xfrm>
        </p:grpSpPr>
        <p:pic>
          <p:nvPicPr>
            <p:cNvPr id="7" name="Picture 1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180427" y="39957271"/>
              <a:ext cx="7920000" cy="817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1918584" y="39212876"/>
              <a:ext cx="3148167" cy="523213"/>
            </a:xfrm>
            <a:prstGeom prst="rect">
              <a:avLst/>
            </a:prstGeom>
            <a:noFill/>
          </p:spPr>
          <p:txBody>
            <a:bodyPr wrap="square" lIns="91431" tIns="45716" rIns="91431" bIns="45716" rtlCol="1">
              <a:spAutoFit/>
            </a:bodyPr>
            <a:lstStyle/>
            <a:p>
              <a:pPr algn="ctr"/>
              <a:r>
                <a:rPr lang="en-US" sz="2800" dirty="0"/>
                <a:t>fitness</a:t>
              </a:r>
              <a:endParaRPr lang="he-IL" sz="28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795109" y="40032000"/>
              <a:ext cx="6912000" cy="342000"/>
            </a:xfrm>
            <a:prstGeom prst="rect">
              <a:avLst/>
            </a:prstGeom>
            <a:noFill/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014957" y="2295797"/>
            <a:ext cx="5017423" cy="4373563"/>
          </a:xfrm>
        </p:spPr>
        <p:txBody>
          <a:bodyPr>
            <a:normAutofit/>
          </a:bodyPr>
          <a:lstStyle/>
          <a:p>
            <a:pPr algn="l" rtl="0"/>
            <a:r>
              <a:rPr lang="en-US" sz="2800" b="0" dirty="0" smtClean="0"/>
              <a:t>No MSB assumption</a:t>
            </a:r>
          </a:p>
          <a:p>
            <a:pPr algn="l" rtl="0"/>
            <a:r>
              <a:rPr lang="en-US" sz="2800" b="0" dirty="0" smtClean="0"/>
              <a:t>No </a:t>
            </a:r>
          </a:p>
          <a:p>
            <a:pPr algn="l" rtl="0"/>
            <a:endParaRPr lang="he-IL" sz="2800" b="0" dirty="0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068" y="2780928"/>
            <a:ext cx="402100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91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Adaptation rate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6" name="Picture 6" descr="D:\workspace\ruggedsim\manuscript\adaptation_rate_s_0.05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656184"/>
            <a:ext cx="6016508" cy="501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516216" y="-84876"/>
                <a:ext cx="2671642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05684" defTabSz="908834">
                  <a:defRPr/>
                </a:pPr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𝐶𝑀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𝜏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𝑆𝐼𝑀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r>
                        <a:rPr lang="en-US" sz="2400" i="1">
                          <a:latin typeface="Cambria Math"/>
                        </a:rPr>
                        <m:t>𝜏</m:t>
                      </m:r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he-IL" sz="2400" dirty="0"/>
              </a:p>
              <a:p>
                <a:pPr indent="205684" defTabSz="908834">
                  <a:defRPr/>
                </a:pPr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-84876"/>
                <a:ext cx="2671642" cy="15696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>
            <a:off x="2123728" y="1916832"/>
            <a:ext cx="72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2885539" y="1700808"/>
            <a:ext cx="2056594" cy="760150"/>
            <a:chOff x="13463618" y="18710349"/>
            <a:chExt cx="2056594" cy="760150"/>
          </a:xfrm>
        </p:grpSpPr>
        <p:sp>
          <p:nvSpPr>
            <p:cNvPr id="11" name="TextBox 10"/>
            <p:cNvSpPr txBox="1"/>
            <p:nvPr/>
          </p:nvSpPr>
          <p:spPr>
            <a:xfrm>
              <a:off x="13483803" y="1871034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/>
                <a:t>Approximation</a:t>
              </a:r>
              <a:endParaRPr lang="he-IL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463618" y="1907038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/>
                <a:t>Simulation</a:t>
              </a:r>
              <a:endParaRPr lang="he-IL" sz="24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439869" y="2060848"/>
            <a:ext cx="126000" cy="387533"/>
            <a:chOff x="12637723" y="19116000"/>
            <a:chExt cx="126000" cy="387533"/>
          </a:xfrm>
        </p:grpSpPr>
        <p:sp>
          <p:nvSpPr>
            <p:cNvPr id="14" name="Oval 13"/>
            <p:cNvSpPr/>
            <p:nvPr/>
          </p:nvSpPr>
          <p:spPr>
            <a:xfrm>
              <a:off x="12637723" y="19244022"/>
              <a:ext cx="126000" cy="12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12700800" y="19116000"/>
              <a:ext cx="0" cy="387533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441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workspace\ruggedsim\manuscript\mean_fitness_tau_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053376"/>
            <a:ext cx="7200000" cy="57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707088" cy="1371600"/>
          </a:xfrm>
        </p:spPr>
        <p:txBody>
          <a:bodyPr/>
          <a:lstStyle/>
          <a:p>
            <a:r>
              <a:rPr lang="en-US" dirty="0" smtClean="0"/>
              <a:t>Mean fitness in MSB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3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workspace\ruggedsim\manuscript\competition_s_0.05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744065"/>
            <a:ext cx="9000000" cy="463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competitions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52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219256" cy="13716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SIM Breaks </a:t>
            </a:r>
            <a:r>
              <a:rPr lang="en-US" dirty="0"/>
              <a:t>the </a:t>
            </a:r>
            <a:r>
              <a:rPr lang="en-US" i="1" dirty="0"/>
              <a:t>adaptability-adaptedness</a:t>
            </a:r>
            <a:r>
              <a:rPr lang="en-US" dirty="0"/>
              <a:t> </a:t>
            </a:r>
            <a:r>
              <a:rPr lang="en-US" dirty="0" smtClean="0"/>
              <a:t>trade-off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5" name="Picture 4" descr="D:\workspace\ruggedsim\manuscript\tradeoff_s_0.05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561565"/>
            <a:ext cx="6119800" cy="509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31100" y="6453336"/>
            <a:ext cx="792088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en-US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Adaptedness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- Mean fitness relative to NM (non-mutator)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-1175822" y="3946496"/>
            <a:ext cx="510841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en-US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Adaptability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- Adaptation rate relative to NM</a:t>
            </a:r>
          </a:p>
        </p:txBody>
      </p:sp>
    </p:spTree>
    <p:extLst>
      <p:ext uri="{BB962C8B-B14F-4D97-AF65-F5344CB8AC3E}">
        <p14:creationId xmlns:p14="http://schemas.microsoft.com/office/powerpoint/2010/main" val="375426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Evolution of Stress-induced mutagenesis:</a:t>
            </a:r>
          </a:p>
          <a:p>
            <a:pPr marL="800100" lvl="1" indent="-342900" algn="l" rtl="0"/>
            <a:r>
              <a:rPr lang="en-US" sz="2400" dirty="0" smtClean="0"/>
              <a:t>SIM can evolve due to second order selection</a:t>
            </a:r>
          </a:p>
          <a:p>
            <a:pPr marL="800100" lvl="1" indent="-342900" algn="l" rtl="0"/>
            <a:r>
              <a:rPr lang="en-US" sz="2400" dirty="0" smtClean="0"/>
              <a:t>In constant and changing environments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Effects of stress-induced mutagenesis:</a:t>
            </a:r>
          </a:p>
          <a:p>
            <a:pPr marL="800100" lvl="1" indent="-342900" algn="l" rtl="0"/>
            <a:r>
              <a:rPr lang="en-US" sz="2400" dirty="0" smtClean="0"/>
              <a:t>SIM increases the adaptation rate without reducing the population mean fitness</a:t>
            </a:r>
          </a:p>
          <a:p>
            <a:pPr marL="800100" lvl="1" indent="-342900" algn="l" rtl="0"/>
            <a:r>
              <a:rPr lang="en-US" sz="2400" dirty="0" smtClean="0"/>
              <a:t>Breaks the trade-off between </a:t>
            </a:r>
            <a:r>
              <a:rPr lang="en-US" sz="2400" i="1" dirty="0" smtClean="0"/>
              <a:t>adaptability </a:t>
            </a:r>
            <a:r>
              <a:rPr lang="en-US" sz="2400" dirty="0" smtClean="0"/>
              <a:t>and </a:t>
            </a:r>
            <a:r>
              <a:rPr lang="en-US" sz="2400" i="1" dirty="0" smtClean="0"/>
              <a:t>adaptedness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1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Evolution in a static environment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Directional selection without change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A balance between </a:t>
            </a:r>
            <a:r>
              <a:rPr lang="en-US" b="0" dirty="0" smtClean="0">
                <a:solidFill>
                  <a:srgbClr val="00B050"/>
                </a:solidFill>
              </a:rPr>
              <a:t>mutation </a:t>
            </a:r>
            <a:r>
              <a:rPr lang="en-US" b="0" dirty="0" smtClean="0"/>
              <a:t>and </a:t>
            </a:r>
            <a:r>
              <a:rPr lang="en-US" b="0" dirty="0" smtClean="0">
                <a:solidFill>
                  <a:srgbClr val="0070C0"/>
                </a:solidFill>
              </a:rPr>
              <a:t>natural selection</a:t>
            </a:r>
            <a:endParaRPr lang="he-IL" b="0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21" y="2636912"/>
            <a:ext cx="7712075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11560" y="3645024"/>
            <a:ext cx="461665" cy="2369299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en-US" dirty="0" smtClean="0"/>
              <a:t>Frequency</a:t>
            </a:r>
            <a:endParaRPr lang="he-IL" dirty="0"/>
          </a:p>
        </p:txBody>
      </p:sp>
      <p:sp>
        <p:nvSpPr>
          <p:cNvPr id="16" name="TextBox 15"/>
          <p:cNvSpPr txBox="1"/>
          <p:nvPr/>
        </p:nvSpPr>
        <p:spPr>
          <a:xfrm>
            <a:off x="3203848" y="6444044"/>
            <a:ext cx="30963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# Deleterious mutations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6011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Single locus model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One bi-allelic locus: wild-type </a:t>
                </a:r>
                <a:r>
                  <a:rPr lang="en-US" b="0" i="1" dirty="0" smtClean="0"/>
                  <a:t>A</a:t>
                </a:r>
                <a:r>
                  <a:rPr lang="en-US" b="0" dirty="0" smtClean="0"/>
                  <a:t> and mutant </a:t>
                </a:r>
                <a:r>
                  <a:rPr lang="en-US" b="0" i="1" dirty="0" smtClean="0"/>
                  <a:t>a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l-GR" b="0" dirty="0" smtClean="0"/>
                  <a:t>ω</a:t>
                </a:r>
                <a:r>
                  <a:rPr lang="en-US" b="0" dirty="0" smtClean="0"/>
                  <a:t>(</a:t>
                </a:r>
                <a:r>
                  <a:rPr lang="en-US" b="0" i="1" dirty="0" smtClean="0"/>
                  <a:t>A</a:t>
                </a:r>
                <a:r>
                  <a:rPr lang="en-US" b="0" dirty="0" smtClean="0"/>
                  <a:t>) &gt; </a:t>
                </a:r>
                <a:r>
                  <a:rPr lang="el-GR" b="0" dirty="0" smtClean="0"/>
                  <a:t>ω</a:t>
                </a:r>
                <a:r>
                  <a:rPr lang="en-US" b="0" dirty="0" smtClean="0"/>
                  <a:t>(</a:t>
                </a:r>
                <a:r>
                  <a:rPr lang="en-US" b="0" i="1" dirty="0" smtClean="0"/>
                  <a:t>a</a:t>
                </a:r>
                <a:r>
                  <a:rPr lang="en-US" b="0" dirty="0"/>
                  <a:t>) </a:t>
                </a:r>
                <a:r>
                  <a:rPr lang="en-US" b="0" dirty="0" smtClean="0"/>
                  <a:t>	(</a:t>
                </a:r>
                <a:r>
                  <a:rPr lang="el-GR" b="0" dirty="0"/>
                  <a:t>ω</a:t>
                </a:r>
                <a:r>
                  <a:rPr lang="en-US" b="0" dirty="0" smtClean="0"/>
                  <a:t> – fitness)</a:t>
                </a:r>
                <a:endParaRPr lang="en-US" b="0" dirty="0" smtClean="0"/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The model describes the </a:t>
                </a:r>
                <a:r>
                  <a:rPr lang="en-US" dirty="0" smtClean="0"/>
                  <a:t>change in the frequency of </a:t>
                </a:r>
                <a:r>
                  <a:rPr lang="en-US" i="1" dirty="0" smtClean="0"/>
                  <a:t>A</a:t>
                </a:r>
                <a:r>
                  <a:rPr lang="en-US" b="0" dirty="0" smtClean="0"/>
                  <a:t>:</a:t>
                </a:r>
                <a:endParaRPr lang="en-US" b="0" dirty="0" smtClean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𝑓</m:t>
                      </m:r>
                      <m:r>
                        <a:rPr lang="en-US" b="0" i="1" smtClean="0">
                          <a:latin typeface="Cambria Math"/>
                        </a:rPr>
                        <m:t>′(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</a:rPr>
                        <m:t>)=</m:t>
                      </m:r>
                      <m:r>
                        <a:rPr lang="en-US" b="0" i="1">
                          <a:latin typeface="Cambria Math"/>
                        </a:rPr>
                        <m:t>𝑓</m:t>
                      </m:r>
                      <m:r>
                        <a:rPr lang="en-US" b="0" i="1">
                          <a:latin typeface="Cambria Math"/>
                        </a:rPr>
                        <m:t>(</m:t>
                      </m:r>
                      <m:r>
                        <a:rPr lang="en-US" b="0" i="1">
                          <a:latin typeface="Cambria Math"/>
                        </a:rPr>
                        <m:t>𝐴</m:t>
                      </m:r>
                      <m:r>
                        <a:rPr lang="en-US" b="0" i="1">
                          <a:latin typeface="Cambria Math"/>
                        </a:rPr>
                        <m:t>)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 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den>
                      </m:f>
                      <m:r>
                        <a:rPr lang="en-US" b="0" i="1">
                          <a:latin typeface="Cambria Math"/>
                        </a:rPr>
                        <m:t>𝑃𝑟</m:t>
                      </m:r>
                      <m:d>
                        <m:dPr>
                          <m:ctrlPr>
                            <a:rPr lang="en-US" b="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/>
                            </a:rPr>
                            <m:t>𝑛𝑜</m:t>
                          </m:r>
                          <m:r>
                            <a:rPr lang="en-US" b="0" i="1">
                              <a:latin typeface="Cambria Math"/>
                            </a:rPr>
                            <m:t> </m:t>
                          </m:r>
                          <m:r>
                            <a:rPr lang="en-US" b="0" i="1">
                              <a:latin typeface="Cambria Math"/>
                            </a:rPr>
                            <m:t>𝑚𝑢𝑡𝑎𝑡𝑖𝑜𝑛𝑠</m:t>
                          </m:r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In a static environment we can look for an </a:t>
                </a:r>
                <a:r>
                  <a:rPr lang="en-US" dirty="0" smtClean="0"/>
                  <a:t>equilibrium</a:t>
                </a:r>
                <a:r>
                  <a:rPr lang="en-US" b="0" dirty="0" smtClean="0"/>
                  <a:t>: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𝑓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b="0" dirty="0" smtClean="0"/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With some algebraic operations we get: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e>
                        <m:sup>
                          <m:r>
                            <a:rPr lang="en-US" b="0" i="1" dirty="0" smtClean="0"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𝜔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Pr</m:t>
                      </m:r>
                      <m:r>
                        <a:rPr lang="en-US" b="0" i="1" smtClean="0">
                          <a:latin typeface="Cambria Math"/>
                        </a:rPr>
                        <m:t>⁡(</m:t>
                      </m:r>
                      <m:r>
                        <a:rPr lang="en-US" b="0" i="1" smtClean="0">
                          <a:latin typeface="Cambria Math"/>
                        </a:rPr>
                        <m:t>𝑛𝑜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𝑚𝑢𝑡𝑎𝑡𝑖𝑜𝑛𝑠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640" t="-55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9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locus MSB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/>
                  <a:t>The population mean </a:t>
                </a:r>
                <a:r>
                  <a:rPr lang="en-US" b="0" dirty="0" smtClean="0"/>
                  <a:t>fitness at the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mutation</a:t>
                </a:r>
                <a:r>
                  <a:rPr lang="en-US" dirty="0" smtClean="0"/>
                  <a:t>-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selection</a:t>
                </a:r>
                <a:r>
                  <a:rPr lang="en-US" dirty="0" smtClean="0"/>
                  <a:t> balance </a:t>
                </a:r>
                <a:r>
                  <a:rPr lang="en-US" b="0" dirty="0" smtClean="0"/>
                  <a:t>(MSB) : 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e>
                        <m:sup>
                          <m:r>
                            <a:rPr lang="en-US" b="0" i="1" dirty="0"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b="0" i="1">
                          <a:latin typeface="Cambria Math"/>
                        </a:rPr>
                        <m:t>=</m:t>
                      </m:r>
                      <m:r>
                        <a:rPr lang="en-US" b="0" i="1">
                          <a:latin typeface="Cambria Math"/>
                        </a:rPr>
                        <m:t>𝜔</m:t>
                      </m:r>
                      <m:d>
                        <m:dPr>
                          <m:ctrlPr>
                            <a:rPr lang="en-US" b="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b="0" i="1">
                          <a:latin typeface="Cambria Math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b="0">
                          <a:latin typeface="Cambria Math"/>
                        </a:rPr>
                        <m:t>Pr</m:t>
                      </m:r>
                      <m:r>
                        <a:rPr lang="en-US" b="0" i="1">
                          <a:latin typeface="Cambria Math"/>
                        </a:rPr>
                        <m:t>⁡(</m:t>
                      </m:r>
                      <m:r>
                        <a:rPr lang="en-US" b="0" i="1">
                          <a:latin typeface="Cambria Math"/>
                        </a:rPr>
                        <m:t>𝑛𝑜</m:t>
                      </m:r>
                      <m:r>
                        <a:rPr lang="en-US" b="0" i="1">
                          <a:latin typeface="Cambria Math"/>
                        </a:rPr>
                        <m:t> </m:t>
                      </m:r>
                      <m:r>
                        <a:rPr lang="en-US" b="0" i="1">
                          <a:latin typeface="Cambria Math"/>
                        </a:rPr>
                        <m:t>𝑚𝑢𝑡𝑎𝑡𝑖𝑜𝑛𝑠</m:t>
                      </m:r>
                      <m:r>
                        <a:rPr lang="en-US" b="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In words: </a:t>
                </a:r>
              </a:p>
              <a:p>
                <a:pPr algn="ctr" rtl="0"/>
                <a:r>
                  <a:rPr lang="en-US" dirty="0" smtClean="0"/>
                  <a:t>The population mean fitness is equal to </a:t>
                </a:r>
              </a:p>
              <a:p>
                <a:pPr algn="ctr" rtl="0"/>
                <a:r>
                  <a:rPr lang="en-US" dirty="0" smtClean="0"/>
                  <a:t>the product of the fitness of the wild-type and </a:t>
                </a:r>
              </a:p>
              <a:p>
                <a:pPr algn="ctr" rtl="0"/>
                <a:r>
                  <a:rPr lang="en-US" dirty="0" smtClean="0"/>
                  <a:t>the probability that the wild-type does not mutate.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Therefore, the higher the mutation rate the lower the mean fitness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endParaRPr lang="en-US" b="0" dirty="0"/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endParaRPr lang="he-IL" b="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640" t="-55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2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results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 descr="D:\university\confrences\Botanical Gardens 2013\ms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44824"/>
            <a:ext cx="762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37927" y="2715885"/>
            <a:ext cx="461665" cy="2585323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en-US" dirty="0" smtClean="0"/>
              <a:t>Population mean fitness</a:t>
            </a:r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3203848" y="6309320"/>
            <a:ext cx="30963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Generations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6282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470401" y="3356992"/>
            <a:ext cx="3494087" cy="3230563"/>
            <a:chOff x="5470401" y="3356992"/>
            <a:chExt cx="3494087" cy="3230563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0401" y="3356992"/>
              <a:ext cx="3494087" cy="3230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6228184" y="5589240"/>
              <a:ext cx="1440160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092552" y="4005064"/>
              <a:ext cx="423664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308576" y="3501008"/>
              <a:ext cx="423664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020272" y="3861048"/>
              <a:ext cx="576064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164288" y="4059070"/>
              <a:ext cx="594916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524328" y="4275094"/>
              <a:ext cx="792088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Mutation rate in static environments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e>
                        <m:sup>
                          <m:r>
                            <a:rPr lang="en-US" b="0" i="1" dirty="0"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~</m:t>
                      </m:r>
                      <m:func>
                        <m:funcPr>
                          <m:ctrlPr>
                            <a:rPr lang="en-US" b="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>
                              <a:latin typeface="Cambria Math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𝑛𝑜</m:t>
                              </m:r>
                              <m:r>
                                <a:rPr lang="en-US" b="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>
                                  <a:latin typeface="Cambria Math"/>
                                </a:rPr>
                                <m:t>𝑚𝑢𝑡𝑎𝑡𝑖𝑜𝑛𝑠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≈</m:t>
                      </m:r>
                      <m:r>
                        <a:rPr lang="en-US" b="0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</m:oMath>
                  </m:oMathPara>
                </a14:m>
                <a:endParaRPr lang="en-US" b="0" dirty="0"/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High mutation rates reduce </a:t>
                </a:r>
                <a:r>
                  <a:rPr lang="en-US" b="0" i="1" dirty="0" smtClean="0"/>
                  <a:t>adaptedness </a:t>
                </a:r>
                <a:r>
                  <a:rPr lang="en-US" b="0" dirty="0" smtClean="0"/>
                  <a:t>of populations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Selection will </a:t>
                </a:r>
                <a:r>
                  <a:rPr lang="en-US" dirty="0" smtClean="0"/>
                  <a:t>reduce</a:t>
                </a:r>
                <a:r>
                  <a:rPr lang="en-US" b="0" dirty="0" smtClean="0"/>
                  <a:t> the mutation rate to it’s lowest attainable level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What sets this level?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Kimura 1967 - physical or physiological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Dawson 1999 – “cost of fidelity”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Lynch 2010 – “Drift barrier hypothesis”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endParaRPr lang="en-US" b="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64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1" y="5769260"/>
            <a:ext cx="4754208" cy="1116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6092552" y="5818475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smtClean="0"/>
              <a:t>Sung et al. </a:t>
            </a:r>
            <a:r>
              <a:rPr lang="en-US" sz="1100" dirty="0"/>
              <a:t>PNAS</a:t>
            </a:r>
            <a:r>
              <a:rPr lang="en-US" sz="1100" dirty="0" smtClean="0"/>
              <a:t> 2012</a:t>
            </a:r>
            <a:endParaRPr lang="he-IL" sz="1100" dirty="0"/>
          </a:p>
        </p:txBody>
      </p:sp>
    </p:spTree>
    <p:extLst>
      <p:ext uri="{BB962C8B-B14F-4D97-AF65-F5344CB8AC3E}">
        <p14:creationId xmlns:p14="http://schemas.microsoft.com/office/powerpoint/2010/main" val="298725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1233</TotalTime>
  <Words>1424</Words>
  <Application>Microsoft Office PowerPoint</Application>
  <PresentationFormat>On-screen Show (4:3)</PresentationFormat>
  <Paragraphs>320</Paragraphs>
  <Slides>47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Essential</vt:lpstr>
      <vt:lpstr>What can  population genetics  tell us about the  evolution  of the  mutation rate?</vt:lpstr>
      <vt:lpstr>Variability in mutation rates</vt:lpstr>
      <vt:lpstr>Non-adaptive hypotheses</vt:lpstr>
      <vt:lpstr>Evolution in a static environment</vt:lpstr>
      <vt:lpstr>Evolution in a static environment</vt:lpstr>
      <vt:lpstr>Single locus model</vt:lpstr>
      <vt:lpstr>Single locus MSB</vt:lpstr>
      <vt:lpstr>Simulation results</vt:lpstr>
      <vt:lpstr>Mutation rate in static environments</vt:lpstr>
      <vt:lpstr>Evolution in a dynamic environment</vt:lpstr>
      <vt:lpstr>Mutators in oscillating environments</vt:lpstr>
      <vt:lpstr>Mutators in oscillating environments</vt:lpstr>
      <vt:lpstr>Variability in mutation rates</vt:lpstr>
      <vt:lpstr>Mutators in adaptive evolution</vt:lpstr>
      <vt:lpstr>Adaptation with mutator alleles</vt:lpstr>
      <vt:lpstr>Rise and fall of the mutator allele</vt:lpstr>
      <vt:lpstr>Variability in mutation rates</vt:lpstr>
      <vt:lpstr>Stress-induced mutation</vt:lpstr>
      <vt:lpstr>       Evidence</vt:lpstr>
      <vt:lpstr>Evolution of stress-induced mutation</vt:lpstr>
      <vt:lpstr>Static environment</vt:lpstr>
      <vt:lpstr>PowerPoint Presentation</vt:lpstr>
      <vt:lpstr>Static environment</vt:lpstr>
      <vt:lpstr>Static environment</vt:lpstr>
      <vt:lpstr>Static environments</vt:lpstr>
      <vt:lpstr>Static environments</vt:lpstr>
      <vt:lpstr>Rapidly changing environments</vt:lpstr>
      <vt:lpstr>Changing environments</vt:lpstr>
      <vt:lpstr>Populations with SIM are fitter</vt:lpstr>
      <vt:lpstr>SIM wins competitions</vt:lpstr>
      <vt:lpstr>SIM wins competitions</vt:lpstr>
      <vt:lpstr>Summary: Evolution of stress-induced mutation</vt:lpstr>
      <vt:lpstr>Consequences of stress-induced mutation rate</vt:lpstr>
      <vt:lpstr>Adaptive peak shifts</vt:lpstr>
      <vt:lpstr>examples</vt:lpstr>
      <vt:lpstr>Simple landscape </vt:lpstr>
      <vt:lpstr>Rugged landscape</vt:lpstr>
      <vt:lpstr>Adaptive Peak shift</vt:lpstr>
      <vt:lpstr>SIM &amp; rugged landscape</vt:lpstr>
      <vt:lpstr>Deterministic model</vt:lpstr>
      <vt:lpstr>Deterministic results</vt:lpstr>
      <vt:lpstr>Stochastic model</vt:lpstr>
      <vt:lpstr>Adaptation rate</vt:lpstr>
      <vt:lpstr>Mean fitness in MSB</vt:lpstr>
      <vt:lpstr>competitions</vt:lpstr>
      <vt:lpstr>SIM Breaks the adaptability-adaptedness trade-off</vt:lpstr>
      <vt:lpstr>Conclusion</vt:lpstr>
    </vt:vector>
  </TitlesOfParts>
  <Company>TAU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Stress-induced mutagenesis: population genetics models</dc:title>
  <dc:creator>Yoav Ram</dc:creator>
  <cp:lastModifiedBy>Yoav Ram</cp:lastModifiedBy>
  <cp:revision>26</cp:revision>
  <dcterms:created xsi:type="dcterms:W3CDTF">2013-10-16T06:44:56Z</dcterms:created>
  <dcterms:modified xsi:type="dcterms:W3CDTF">2013-12-05T07:42:57Z</dcterms:modified>
</cp:coreProperties>
</file>